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74" r:id="rId15"/>
    <p:sldId id="275"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10" autoAdjust="0"/>
  </p:normalViewPr>
  <p:slideViewPr>
    <p:cSldViewPr>
      <p:cViewPr varScale="1">
        <p:scale>
          <a:sx n="70" d="100"/>
          <a:sy n="70" d="100"/>
        </p:scale>
        <p:origin x="-15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09B31-3DA9-40BD-8663-D7B7337813B8}" type="datetimeFigureOut">
              <a:rPr lang="en-AU" smtClean="0"/>
              <a:t>27/01/2016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6CF56-B6FC-4E03-B3AB-8277C3D1DF11}" type="slidenum">
              <a:rPr lang="en-AU" smtClean="0"/>
              <a:t>‹#›</a:t>
            </a:fld>
            <a:endParaRPr lang="en-AU"/>
          </a:p>
        </p:txBody>
      </p:sp>
    </p:spTree>
    <p:extLst>
      <p:ext uri="{BB962C8B-B14F-4D97-AF65-F5344CB8AC3E}">
        <p14:creationId xmlns:p14="http://schemas.microsoft.com/office/powerpoint/2010/main" val="322061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2</a:t>
            </a:fld>
            <a:endParaRPr lang="en-AU"/>
          </a:p>
        </p:txBody>
      </p:sp>
    </p:spTree>
    <p:extLst>
      <p:ext uri="{BB962C8B-B14F-4D97-AF65-F5344CB8AC3E}">
        <p14:creationId xmlns:p14="http://schemas.microsoft.com/office/powerpoint/2010/main" val="338251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Think</a:t>
            </a:r>
            <a:r>
              <a:rPr lang="en-AU" baseline="0" dirty="0" smtClean="0"/>
              <a:t> Pair Share</a:t>
            </a:r>
            <a:endParaRPr lang="en-AU" dirty="0" smtClean="0"/>
          </a:p>
          <a:p>
            <a:r>
              <a:rPr lang="en-AU" dirty="0" smtClean="0"/>
              <a:t>Talk to the person sitting beside</a:t>
            </a:r>
            <a:r>
              <a:rPr lang="en-AU" baseline="0" dirty="0" smtClean="0"/>
              <a:t> you for 2 or 3 minutes – what kinds of things would seriously impact on the safety of others?</a:t>
            </a:r>
          </a:p>
          <a:p>
            <a:r>
              <a:rPr lang="en-AU" dirty="0" smtClean="0"/>
              <a:t>Who would like to share with the group?</a:t>
            </a:r>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4</a:t>
            </a:fld>
            <a:endParaRPr lang="en-AU"/>
          </a:p>
        </p:txBody>
      </p:sp>
    </p:spTree>
    <p:extLst>
      <p:ext uri="{BB962C8B-B14F-4D97-AF65-F5344CB8AC3E}">
        <p14:creationId xmlns:p14="http://schemas.microsoft.com/office/powerpoint/2010/main" val="297694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a:t>
            </a:r>
            <a:r>
              <a:rPr lang="en-AU" baseline="0" dirty="0" smtClean="0"/>
              <a:t> is different about this table?</a:t>
            </a:r>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6</a:t>
            </a:fld>
            <a:endParaRPr lang="en-AU"/>
          </a:p>
        </p:txBody>
      </p:sp>
    </p:spTree>
    <p:extLst>
      <p:ext uri="{BB962C8B-B14F-4D97-AF65-F5344CB8AC3E}">
        <p14:creationId xmlns:p14="http://schemas.microsoft.com/office/powerpoint/2010/main" val="198765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have </a:t>
            </a:r>
            <a:r>
              <a:rPr lang="en-AU" baseline="0" dirty="0" smtClean="0"/>
              <a:t>had to speak to John Smith many times during the lesson about his constant calling out. My first warning was to look at him. My second was to ask him why I might be worried about his behaviour. The third time I handed him a green sheet. How would you fill it in. (Go back one slide for first half of sheet)</a:t>
            </a:r>
          </a:p>
          <a:p>
            <a:r>
              <a:rPr lang="en-AU" baseline="0" dirty="0" smtClean="0"/>
              <a:t>Discuss with the person behind you.</a:t>
            </a:r>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9</a:t>
            </a:fld>
            <a:endParaRPr lang="en-AU"/>
          </a:p>
        </p:txBody>
      </p:sp>
    </p:spTree>
    <p:extLst>
      <p:ext uri="{BB962C8B-B14F-4D97-AF65-F5344CB8AC3E}">
        <p14:creationId xmlns:p14="http://schemas.microsoft.com/office/powerpoint/2010/main" val="312031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10</a:t>
            </a:fld>
            <a:endParaRPr lang="en-AU"/>
          </a:p>
        </p:txBody>
      </p:sp>
    </p:spTree>
    <p:extLst>
      <p:ext uri="{BB962C8B-B14F-4D97-AF65-F5344CB8AC3E}">
        <p14:creationId xmlns:p14="http://schemas.microsoft.com/office/powerpoint/2010/main" val="315176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True or false – True hands on head – false hands on bottoms</a:t>
            </a:r>
          </a:p>
          <a:p>
            <a:endParaRPr lang="en-AU" dirty="0" smtClean="0"/>
          </a:p>
          <a:p>
            <a:pPr lvl="0"/>
            <a:r>
              <a:rPr lang="en-AU" sz="1200" kern="1200" dirty="0" smtClean="0">
                <a:solidFill>
                  <a:schemeClr val="tx1"/>
                </a:solidFill>
                <a:effectLst/>
                <a:latin typeface="+mn-lt"/>
                <a:ea typeface="+mn-ea"/>
                <a:cs typeface="+mn-cs"/>
              </a:rPr>
              <a:t>Wauchope High School has three core values – Best Effort, Care and Respect and Safety at all times? T – hands on heads</a:t>
            </a:r>
          </a:p>
          <a:p>
            <a:pPr lvl="0"/>
            <a:r>
              <a:rPr lang="en-AU" sz="1200" kern="1200" dirty="0" smtClean="0">
                <a:solidFill>
                  <a:schemeClr val="tx1"/>
                </a:solidFill>
                <a:effectLst/>
                <a:latin typeface="+mn-lt"/>
                <a:ea typeface="+mn-ea"/>
                <a:cs typeface="+mn-cs"/>
              </a:rPr>
              <a:t>Excellent attendance demonstrates care and respect under our core values? F – hands on bottoms</a:t>
            </a:r>
          </a:p>
          <a:p>
            <a:r>
              <a:rPr lang="en-AU" sz="1200" kern="1200" dirty="0" smtClean="0">
                <a:solidFill>
                  <a:schemeClr val="tx1"/>
                </a:solidFill>
                <a:effectLst/>
                <a:latin typeface="+mn-lt"/>
                <a:ea typeface="+mn-ea"/>
                <a:cs typeface="+mn-cs"/>
              </a:rPr>
              <a:t>(demonstrates best effort)</a:t>
            </a:r>
          </a:p>
          <a:p>
            <a:pPr lvl="0"/>
            <a:r>
              <a:rPr lang="en-AU" sz="1200" kern="1200" dirty="0" smtClean="0">
                <a:solidFill>
                  <a:schemeClr val="tx1"/>
                </a:solidFill>
                <a:effectLst/>
                <a:latin typeface="+mn-lt"/>
                <a:ea typeface="+mn-ea"/>
                <a:cs typeface="+mn-cs"/>
              </a:rPr>
              <a:t>Consistently being prepared with the correct equipment means that I should have books, pens, pencils and specialist equipment for subjects such as TAS, Science and PE? T – hands on heads</a:t>
            </a:r>
          </a:p>
          <a:p>
            <a:pPr lvl="0"/>
            <a:r>
              <a:rPr lang="en-AU" sz="1200" kern="1200" dirty="0" smtClean="0">
                <a:solidFill>
                  <a:schemeClr val="tx1"/>
                </a:solidFill>
                <a:effectLst/>
                <a:latin typeface="+mn-lt"/>
                <a:ea typeface="+mn-ea"/>
                <a:cs typeface="+mn-cs"/>
              </a:rPr>
              <a:t>Best effort is also about achieving academically? T – hands on heads</a:t>
            </a:r>
          </a:p>
          <a:p>
            <a:pPr lvl="0"/>
            <a:r>
              <a:rPr lang="en-AU" sz="1200" kern="1200" dirty="0" smtClean="0">
                <a:solidFill>
                  <a:schemeClr val="tx1"/>
                </a:solidFill>
                <a:effectLst/>
                <a:latin typeface="+mn-lt"/>
                <a:ea typeface="+mn-ea"/>
                <a:cs typeface="+mn-cs"/>
              </a:rPr>
              <a:t>Care and Respect is really about how I treat others? T – hands on heads</a:t>
            </a:r>
          </a:p>
          <a:p>
            <a:pPr lvl="0"/>
            <a:r>
              <a:rPr lang="en-AU" sz="1200" kern="1200" dirty="0" smtClean="0">
                <a:solidFill>
                  <a:schemeClr val="tx1"/>
                </a:solidFill>
                <a:effectLst/>
                <a:latin typeface="+mn-lt"/>
                <a:ea typeface="+mn-ea"/>
                <a:cs typeface="+mn-cs"/>
              </a:rPr>
              <a:t>Speaking loudly when I feel like it in class demonstrates care and respect to others? F – hands on bottoms</a:t>
            </a:r>
          </a:p>
          <a:p>
            <a:r>
              <a:rPr lang="en-AU" sz="1200" kern="1200" dirty="0" smtClean="0">
                <a:solidFill>
                  <a:schemeClr val="tx1"/>
                </a:solidFill>
                <a:effectLst/>
                <a:latin typeface="+mn-lt"/>
                <a:ea typeface="+mn-ea"/>
                <a:cs typeface="+mn-cs"/>
              </a:rPr>
              <a:t>(it is not allowing other students to learn uninterrupted)</a:t>
            </a:r>
          </a:p>
          <a:p>
            <a:pPr lvl="0"/>
            <a:r>
              <a:rPr lang="en-AU" sz="1200" kern="1200" dirty="0" smtClean="0">
                <a:solidFill>
                  <a:schemeClr val="tx1"/>
                </a:solidFill>
                <a:effectLst/>
                <a:latin typeface="+mn-lt"/>
                <a:ea typeface="+mn-ea"/>
                <a:cs typeface="+mn-cs"/>
              </a:rPr>
              <a:t>Walking away silently when a student is being harassed is demonstrating care and respect? F – hands on bottoms</a:t>
            </a:r>
          </a:p>
          <a:p>
            <a:r>
              <a:rPr lang="en-AU" sz="1200" kern="1200" dirty="0" smtClean="0">
                <a:solidFill>
                  <a:schemeClr val="tx1"/>
                </a:solidFill>
                <a:effectLst/>
                <a:latin typeface="+mn-lt"/>
                <a:ea typeface="+mn-ea"/>
                <a:cs typeface="+mn-cs"/>
              </a:rPr>
              <a:t>(reporting bullying demonstrates care and respect)</a:t>
            </a:r>
          </a:p>
          <a:p>
            <a:pPr lvl="0"/>
            <a:r>
              <a:rPr lang="en-AU" sz="1200" kern="1200" dirty="0" smtClean="0">
                <a:solidFill>
                  <a:schemeClr val="tx1"/>
                </a:solidFill>
                <a:effectLst/>
                <a:latin typeface="+mn-lt"/>
                <a:ea typeface="+mn-ea"/>
                <a:cs typeface="+mn-cs"/>
              </a:rPr>
              <a:t>Screaming and yelling at the bully is demonstrating care and respect? F – hands on bottoms</a:t>
            </a:r>
          </a:p>
          <a:p>
            <a:r>
              <a:rPr lang="en-AU" sz="1200" kern="1200" dirty="0" smtClean="0">
                <a:solidFill>
                  <a:schemeClr val="tx1"/>
                </a:solidFill>
                <a:effectLst/>
                <a:latin typeface="+mn-lt"/>
                <a:ea typeface="+mn-ea"/>
                <a:cs typeface="+mn-cs"/>
              </a:rPr>
              <a:t>(this is not being respectful)</a:t>
            </a:r>
          </a:p>
          <a:p>
            <a:pPr lvl="0"/>
            <a:r>
              <a:rPr lang="en-AU" sz="1200" kern="1200" dirty="0" smtClean="0">
                <a:solidFill>
                  <a:schemeClr val="tx1"/>
                </a:solidFill>
                <a:effectLst/>
                <a:latin typeface="+mn-lt"/>
                <a:ea typeface="+mn-ea"/>
                <a:cs typeface="+mn-cs"/>
              </a:rPr>
              <a:t>Everyone has a right to be safe at school? T – hands on heads</a:t>
            </a:r>
          </a:p>
          <a:p>
            <a:pPr lvl="0"/>
            <a:r>
              <a:rPr lang="en-AU" sz="1200" kern="1200" dirty="0" smtClean="0">
                <a:solidFill>
                  <a:schemeClr val="tx1"/>
                </a:solidFill>
                <a:effectLst/>
                <a:latin typeface="+mn-lt"/>
                <a:ea typeface="+mn-ea"/>
                <a:cs typeface="+mn-cs"/>
              </a:rPr>
              <a:t>The new wellbeing policy is supportive of all students and is not only about those who do not meet expectations? T – hands on heads</a:t>
            </a:r>
          </a:p>
          <a:p>
            <a:pPr lvl="0"/>
            <a:r>
              <a:rPr lang="en-AU" sz="1200" kern="1200" dirty="0" smtClean="0">
                <a:solidFill>
                  <a:schemeClr val="tx1"/>
                </a:solidFill>
                <a:effectLst/>
                <a:latin typeface="+mn-lt"/>
                <a:ea typeface="+mn-ea"/>
                <a:cs typeface="+mn-cs"/>
              </a:rPr>
              <a:t>Teachers warnings are always said out aloud and include the word “warning”? F – hands on bottoms</a:t>
            </a:r>
          </a:p>
          <a:p>
            <a:r>
              <a:rPr lang="en-AU" sz="1200" kern="1200" dirty="0" smtClean="0">
                <a:solidFill>
                  <a:schemeClr val="tx1"/>
                </a:solidFill>
                <a:effectLst/>
                <a:latin typeface="+mn-lt"/>
                <a:ea typeface="+mn-ea"/>
                <a:cs typeface="+mn-cs"/>
              </a:rPr>
              <a:t>(a warning can be a look, a question related to your behaviour, a system of three strikes you are out on the board etc.)</a:t>
            </a:r>
          </a:p>
          <a:p>
            <a:pPr lvl="0"/>
            <a:r>
              <a:rPr lang="en-AU" sz="1200" kern="1200" dirty="0" smtClean="0">
                <a:solidFill>
                  <a:schemeClr val="tx1"/>
                </a:solidFill>
                <a:effectLst/>
                <a:latin typeface="+mn-lt"/>
                <a:ea typeface="+mn-ea"/>
                <a:cs typeface="+mn-cs"/>
              </a:rPr>
              <a:t>The green sheet – the PBL Reflection sheet - helps me reflect on which core value I did not demonstrate? T – hands on heads</a:t>
            </a:r>
          </a:p>
          <a:p>
            <a:pPr lvl="0"/>
            <a:r>
              <a:rPr lang="en-AU" sz="1200" kern="1200" dirty="0" smtClean="0">
                <a:solidFill>
                  <a:schemeClr val="tx1"/>
                </a:solidFill>
                <a:effectLst/>
                <a:latin typeface="+mn-lt"/>
                <a:ea typeface="+mn-ea"/>
                <a:cs typeface="+mn-cs"/>
              </a:rPr>
              <a:t>The green sheet is for discussion between myself and the teacher only? F – hands on bottoms</a:t>
            </a:r>
          </a:p>
          <a:p>
            <a:r>
              <a:rPr lang="en-AU" sz="1200" kern="1200" dirty="0" smtClean="0">
                <a:solidFill>
                  <a:schemeClr val="tx1"/>
                </a:solidFill>
                <a:effectLst/>
                <a:latin typeface="+mn-lt"/>
                <a:ea typeface="+mn-ea"/>
                <a:cs typeface="+mn-cs"/>
              </a:rPr>
              <a:t>(it goes home to parents)</a:t>
            </a:r>
          </a:p>
          <a:p>
            <a:pPr lvl="0"/>
            <a:r>
              <a:rPr lang="en-AU" sz="1200" kern="1200" dirty="0" smtClean="0">
                <a:solidFill>
                  <a:schemeClr val="tx1"/>
                </a:solidFill>
                <a:effectLst/>
                <a:latin typeface="+mn-lt"/>
                <a:ea typeface="+mn-ea"/>
                <a:cs typeface="+mn-cs"/>
              </a:rPr>
              <a:t>When I am on a green card my behaviour is rated in all of my lessons for 5 days? F – hands on bottoms.</a:t>
            </a:r>
          </a:p>
          <a:p>
            <a:r>
              <a:rPr lang="en-AU" sz="1200" kern="1200" dirty="0" smtClean="0">
                <a:solidFill>
                  <a:schemeClr val="tx1"/>
                </a:solidFill>
                <a:effectLst/>
                <a:latin typeface="+mn-lt"/>
                <a:ea typeface="+mn-ea"/>
                <a:cs typeface="+mn-cs"/>
              </a:rPr>
              <a:t>(only in that subject)</a:t>
            </a:r>
          </a:p>
          <a:p>
            <a:pPr lvl="0"/>
            <a:r>
              <a:rPr lang="en-AU" sz="1200" kern="1200" dirty="0" smtClean="0">
                <a:solidFill>
                  <a:schemeClr val="tx1"/>
                </a:solidFill>
                <a:effectLst/>
                <a:latin typeface="+mn-lt"/>
                <a:ea typeface="+mn-ea"/>
                <a:cs typeface="+mn-cs"/>
              </a:rPr>
              <a:t>If I do not meet expectations on the green card, I will be suspended? F – hands on bottoms</a:t>
            </a:r>
          </a:p>
          <a:p>
            <a:r>
              <a:rPr lang="en-AU" sz="1200" kern="1200" dirty="0" smtClean="0">
                <a:solidFill>
                  <a:schemeClr val="tx1"/>
                </a:solidFill>
                <a:effectLst/>
                <a:latin typeface="+mn-lt"/>
                <a:ea typeface="+mn-ea"/>
                <a:cs typeface="+mn-cs"/>
              </a:rPr>
              <a:t>(you will discuss your behaviour with the subject head teacher.)</a:t>
            </a:r>
          </a:p>
          <a:p>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11</a:t>
            </a:fld>
            <a:endParaRPr lang="en-AU"/>
          </a:p>
        </p:txBody>
      </p:sp>
    </p:spTree>
    <p:extLst>
      <p:ext uri="{BB962C8B-B14F-4D97-AF65-F5344CB8AC3E}">
        <p14:creationId xmlns:p14="http://schemas.microsoft.com/office/powerpoint/2010/main" val="394729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FB6CF56-B6FC-4E03-B3AB-8277C3D1DF11}" type="slidenum">
              <a:rPr lang="en-AU" smtClean="0"/>
              <a:t>13</a:t>
            </a:fld>
            <a:endParaRPr lang="en-AU"/>
          </a:p>
        </p:txBody>
      </p:sp>
    </p:spTree>
    <p:extLst>
      <p:ext uri="{BB962C8B-B14F-4D97-AF65-F5344CB8AC3E}">
        <p14:creationId xmlns:p14="http://schemas.microsoft.com/office/powerpoint/2010/main" val="19285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9C542E1-07A7-4503-A460-C74E16D1C159}"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1167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C542E1-07A7-4503-A460-C74E16D1C159}"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40854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C542E1-07A7-4503-A460-C74E16D1C159}"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208474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9C542E1-07A7-4503-A460-C74E16D1C159}"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113864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42E1-07A7-4503-A460-C74E16D1C159}" type="datetimeFigureOut">
              <a:rPr lang="en-AU" smtClean="0"/>
              <a:t>27/01/2016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228685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9C542E1-07A7-4503-A460-C74E16D1C159}"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289643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9C542E1-07A7-4503-A460-C74E16D1C159}" type="datetimeFigureOut">
              <a:rPr lang="en-AU" smtClean="0"/>
              <a:t>27/01/2016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11997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9C542E1-07A7-4503-A460-C74E16D1C159}" type="datetimeFigureOut">
              <a:rPr lang="en-AU" smtClean="0"/>
              <a:t>27/01/2016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395425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162472" cy="365125"/>
          </a:xfrm>
        </p:spPr>
        <p:txBody>
          <a:bodyPr/>
          <a:lstStyle>
            <a:lvl1pPr>
              <a:defRPr>
                <a:solidFill>
                  <a:schemeClr val="tx1"/>
                </a:solidFill>
              </a:defRPr>
            </a:lvl1pPr>
          </a:lstStyle>
          <a:p>
            <a:fld id="{39C542E1-07A7-4503-A460-C74E16D1C159}" type="datetimeFigureOut">
              <a:rPr lang="en-AU" smtClean="0"/>
              <a:pPr/>
              <a:t>27/01/2016</a:t>
            </a:fld>
            <a:endParaRPr lang="en-AU" dirty="0"/>
          </a:p>
        </p:txBody>
      </p:sp>
      <p:sp>
        <p:nvSpPr>
          <p:cNvPr id="3" name="Footer Placeholder 2"/>
          <p:cNvSpPr>
            <a:spLocks noGrp="1"/>
          </p:cNvSpPr>
          <p:nvPr>
            <p:ph type="ftr" sz="quarter" idx="11"/>
          </p:nvPr>
        </p:nvSpPr>
        <p:spPr>
          <a:xfrm>
            <a:off x="1763688" y="6356350"/>
            <a:ext cx="5760640" cy="365125"/>
          </a:xfrm>
        </p:spPr>
        <p:txBody>
          <a:bodyPr/>
          <a:lstStyle>
            <a:lvl1pPr>
              <a:defRPr>
                <a:solidFill>
                  <a:schemeClr val="tx1"/>
                </a:solidFill>
              </a:defRPr>
            </a:lvl1pPr>
          </a:lstStyle>
          <a:p>
            <a:r>
              <a:rPr lang="en-AU" dirty="0" smtClean="0"/>
              <a:t>T:\Teacher\SHARED\2016 Wellbeing Policy\Wellbeing PBL Students January 2016</a:t>
            </a:r>
            <a:endParaRPr lang="en-AU" dirty="0"/>
          </a:p>
        </p:txBody>
      </p:sp>
      <p:sp>
        <p:nvSpPr>
          <p:cNvPr id="4" name="Slide Number Placeholder 3"/>
          <p:cNvSpPr>
            <a:spLocks noGrp="1"/>
          </p:cNvSpPr>
          <p:nvPr>
            <p:ph type="sldNum" sz="quarter" idx="12"/>
          </p:nvPr>
        </p:nvSpPr>
        <p:spPr>
          <a:xfrm>
            <a:off x="7596336" y="6356350"/>
            <a:ext cx="1477402" cy="365125"/>
          </a:xfrm>
        </p:spPr>
        <p:txBody>
          <a:bodyPr/>
          <a:lstStyle>
            <a:lvl1pPr algn="r">
              <a:defRPr>
                <a:solidFill>
                  <a:schemeClr val="tx1"/>
                </a:solidFill>
              </a:defRPr>
            </a:lvl1pPr>
          </a:lstStyle>
          <a:p>
            <a:fld id="{34288CEE-771D-422E-995E-C7D357533E51}" type="slidenum">
              <a:rPr lang="en-AU" smtClean="0"/>
              <a:pPr/>
              <a:t>‹#›</a:t>
            </a:fld>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1824" y="188640"/>
            <a:ext cx="775261" cy="1020080"/>
          </a:xfrm>
          <a:prstGeom prst="rect">
            <a:avLst/>
          </a:prstGeom>
        </p:spPr>
      </p:pic>
      <p:sp>
        <p:nvSpPr>
          <p:cNvPr id="6" name="Rectangle 5"/>
          <p:cNvSpPr/>
          <p:nvPr userDrawn="1"/>
        </p:nvSpPr>
        <p:spPr>
          <a:xfrm>
            <a:off x="0" y="0"/>
            <a:ext cx="39553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376037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542E1-07A7-4503-A460-C74E16D1C159}"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36996892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542E1-07A7-4503-A460-C74E16D1C159}" type="datetimeFigureOut">
              <a:rPr lang="en-AU" smtClean="0"/>
              <a:t>27/01/2016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C1389-72B7-48C3-AB5B-6C454EC9788C}" type="slidenum">
              <a:rPr lang="en-AU" smtClean="0"/>
              <a:t>‹#›</a:t>
            </a:fld>
            <a:endParaRPr lang="en-AU"/>
          </a:p>
        </p:txBody>
      </p:sp>
    </p:spTree>
    <p:extLst>
      <p:ext uri="{BB962C8B-B14F-4D97-AF65-F5344CB8AC3E}">
        <p14:creationId xmlns:p14="http://schemas.microsoft.com/office/powerpoint/2010/main" val="266053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542E1-07A7-4503-A460-C74E16D1C159}" type="datetimeFigureOut">
              <a:rPr lang="en-AU" smtClean="0"/>
              <a:t>27/01/2016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C1389-72B7-48C3-AB5B-6C454EC9788C}" type="slidenum">
              <a:rPr lang="en-AU" smtClean="0"/>
              <a:t>‹#›</a:t>
            </a:fld>
            <a:endParaRPr lang="en-AU"/>
          </a:p>
        </p:txBody>
      </p:sp>
    </p:spTree>
    <p:extLst>
      <p:ext uri="{BB962C8B-B14F-4D97-AF65-F5344CB8AC3E}">
        <p14:creationId xmlns:p14="http://schemas.microsoft.com/office/powerpoint/2010/main" val="81470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124744"/>
            <a:ext cx="6912768" cy="4401205"/>
          </a:xfrm>
          <a:prstGeom prst="rect">
            <a:avLst/>
          </a:prstGeom>
          <a:noFill/>
        </p:spPr>
        <p:txBody>
          <a:bodyPr wrap="square" rtlCol="0">
            <a:spAutoFit/>
          </a:bodyPr>
          <a:lstStyle/>
          <a:p>
            <a:pPr algn="ctr"/>
            <a:r>
              <a:rPr lang="en-AU" sz="4400" b="1" dirty="0" smtClean="0"/>
              <a:t>Wauchope High School </a:t>
            </a:r>
          </a:p>
          <a:p>
            <a:pPr algn="ctr"/>
            <a:r>
              <a:rPr lang="en-AU" sz="4400" b="1" dirty="0" smtClean="0"/>
              <a:t>Three Core Values</a:t>
            </a:r>
          </a:p>
          <a:p>
            <a:endParaRPr lang="en-AU" sz="3200" dirty="0"/>
          </a:p>
          <a:p>
            <a:pPr marL="285750" indent="-285750">
              <a:buFont typeface="Arial" panose="020B0604020202020204" pitchFamily="34" charset="0"/>
              <a:buChar char="•"/>
            </a:pPr>
            <a:r>
              <a:rPr lang="en-AU" sz="3200" dirty="0" smtClean="0"/>
              <a:t>Best Effort</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Care and Respect</a:t>
            </a:r>
          </a:p>
          <a:p>
            <a:pPr marL="285750" indent="-285750">
              <a:buFont typeface="Arial" panose="020B0604020202020204" pitchFamily="34" charset="0"/>
              <a:buChar char="•"/>
            </a:pPr>
            <a:endParaRPr lang="en-AU" sz="3200" dirty="0"/>
          </a:p>
          <a:p>
            <a:pPr marL="285750" indent="-285750">
              <a:buFont typeface="Arial" panose="020B0604020202020204" pitchFamily="34" charset="0"/>
              <a:buChar char="•"/>
            </a:pPr>
            <a:r>
              <a:rPr lang="en-AU" sz="3200" dirty="0" smtClean="0"/>
              <a:t>Safety at all times</a:t>
            </a:r>
            <a:endParaRPr lang="en-AU" sz="3200" dirty="0"/>
          </a:p>
        </p:txBody>
      </p:sp>
    </p:spTree>
    <p:extLst>
      <p:ext uri="{BB962C8B-B14F-4D97-AF65-F5344CB8AC3E}">
        <p14:creationId xmlns:p14="http://schemas.microsoft.com/office/powerpoint/2010/main" val="377188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416824" cy="523220"/>
          </a:xfrm>
          <a:prstGeom prst="rect">
            <a:avLst/>
          </a:prstGeom>
          <a:noFill/>
        </p:spPr>
        <p:txBody>
          <a:bodyPr wrap="square" rtlCol="0">
            <a:spAutoFit/>
          </a:bodyPr>
          <a:lstStyle/>
          <a:p>
            <a:r>
              <a:rPr lang="en-AU" sz="2800" dirty="0" smtClean="0"/>
              <a:t>What happens next?</a:t>
            </a:r>
            <a:endParaRPr lang="en-AU" sz="2800" dirty="0"/>
          </a:p>
        </p:txBody>
      </p:sp>
      <p:sp>
        <p:nvSpPr>
          <p:cNvPr id="3" name="TextBox 2"/>
          <p:cNvSpPr txBox="1"/>
          <p:nvPr/>
        </p:nvSpPr>
        <p:spPr>
          <a:xfrm>
            <a:off x="611560" y="764704"/>
            <a:ext cx="7416824" cy="147732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The teacher goes onto </a:t>
            </a:r>
            <a:r>
              <a:rPr lang="en-AU" dirty="0" err="1" smtClean="0"/>
              <a:t>Sentral</a:t>
            </a:r>
            <a:r>
              <a:rPr lang="en-AU" dirty="0" smtClean="0"/>
              <a:t> and records how you have not met expectations and sends a letter home with the green reflection sheet attached.</a:t>
            </a:r>
          </a:p>
          <a:p>
            <a:pPr marL="285750" indent="-285750">
              <a:buFont typeface="Arial" panose="020B0604020202020204" pitchFamily="34" charset="0"/>
              <a:buChar char="•"/>
            </a:pPr>
            <a:r>
              <a:rPr lang="en-AU" dirty="0" smtClean="0"/>
              <a:t>You meet with the teacher at lunchtime and complete the front of the green card.</a:t>
            </a:r>
          </a:p>
        </p:txBody>
      </p:sp>
      <p:sp>
        <p:nvSpPr>
          <p:cNvPr id="4" name="TextBox 3"/>
          <p:cNvSpPr txBox="1"/>
          <p:nvPr/>
        </p:nvSpPr>
        <p:spPr>
          <a:xfrm>
            <a:off x="611560" y="2225226"/>
            <a:ext cx="6768752" cy="523220"/>
          </a:xfrm>
          <a:prstGeom prst="rect">
            <a:avLst/>
          </a:prstGeom>
          <a:noFill/>
        </p:spPr>
        <p:txBody>
          <a:bodyPr wrap="square" rtlCol="0">
            <a:spAutoFit/>
          </a:bodyPr>
          <a:lstStyle/>
          <a:p>
            <a:r>
              <a:rPr lang="en-AU" sz="2800" dirty="0" smtClean="0"/>
              <a:t>What does a green card look like?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7585" y="1072500"/>
            <a:ext cx="3848907" cy="72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96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905" y="1844825"/>
            <a:ext cx="5952391" cy="348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260648"/>
            <a:ext cx="7416824" cy="523220"/>
          </a:xfrm>
          <a:prstGeom prst="rect">
            <a:avLst/>
          </a:prstGeom>
          <a:noFill/>
        </p:spPr>
        <p:txBody>
          <a:bodyPr wrap="square" rtlCol="0">
            <a:spAutoFit/>
          </a:bodyPr>
          <a:lstStyle/>
          <a:p>
            <a:r>
              <a:rPr lang="en-AU" sz="2800" dirty="0" smtClean="0"/>
              <a:t>What happens next?</a:t>
            </a:r>
            <a:endParaRPr lang="en-AU" sz="2800" dirty="0"/>
          </a:p>
        </p:txBody>
      </p:sp>
      <p:sp>
        <p:nvSpPr>
          <p:cNvPr id="4" name="TextBox 3"/>
          <p:cNvSpPr txBox="1"/>
          <p:nvPr/>
        </p:nvSpPr>
        <p:spPr>
          <a:xfrm>
            <a:off x="611560" y="764704"/>
            <a:ext cx="7416824" cy="1200329"/>
          </a:xfrm>
          <a:prstGeom prst="rect">
            <a:avLst/>
          </a:prstGeom>
          <a:noFill/>
        </p:spPr>
        <p:txBody>
          <a:bodyPr wrap="square" rtlCol="0">
            <a:spAutoFit/>
          </a:bodyPr>
          <a:lstStyle/>
          <a:p>
            <a:pPr marL="285750" indent="-285750">
              <a:buFont typeface="Arial" panose="020B0604020202020204" pitchFamily="34" charset="0"/>
              <a:buChar char="•"/>
            </a:pPr>
            <a:r>
              <a:rPr lang="en-AU" dirty="0" smtClean="0"/>
              <a:t>After you have set your goals together, the teacher and you will discuss and rate your behaviour. This will happen for 5 lessons.</a:t>
            </a:r>
          </a:p>
          <a:p>
            <a:pPr marL="285750" indent="-285750">
              <a:buFont typeface="Arial" panose="020B0604020202020204" pitchFamily="34" charset="0"/>
              <a:buChar char="•"/>
            </a:pPr>
            <a:r>
              <a:rPr lang="en-AU" dirty="0" smtClean="0"/>
              <a:t>If you fail to meet expectations your teacher will make further contact with your parents. </a:t>
            </a:r>
          </a:p>
        </p:txBody>
      </p:sp>
      <p:sp>
        <p:nvSpPr>
          <p:cNvPr id="5" name="Text Box 2"/>
          <p:cNvSpPr txBox="1">
            <a:spLocks noChangeArrowheads="1"/>
          </p:cNvSpPr>
          <p:nvPr/>
        </p:nvSpPr>
        <p:spPr bwMode="auto">
          <a:xfrm>
            <a:off x="767206" y="5517232"/>
            <a:ext cx="7632848" cy="923330"/>
          </a:xfrm>
          <a:prstGeom prst="rect">
            <a:avLst/>
          </a:prstGeom>
          <a:solidFill>
            <a:srgbClr val="FF0000">
              <a:alpha val="39000"/>
            </a:srgbClr>
          </a:solidFill>
          <a:ln w="9525">
            <a:solidFill>
              <a:srgbClr val="000000"/>
            </a:solidFill>
            <a:miter lim="800000"/>
            <a:headEnd/>
            <a:tailEnd/>
          </a:ln>
        </p:spPr>
        <p:txBody>
          <a:bodyPr rot="0" vert="horz" wrap="square" lIns="91440" tIns="45720" rIns="91440" bIns="45720" anchor="t" anchorCtr="0">
            <a:spAutoFit/>
          </a:bodyPr>
          <a:lstStyle/>
          <a:p>
            <a:pPr lvl="0"/>
            <a:r>
              <a:rPr lang="en-AU" dirty="0"/>
              <a:t>Two  poor ratings will result in a discussion with the subject head teacher and a yellow card. </a:t>
            </a:r>
            <a:endParaRPr lang="en-AU" dirty="0" smtClean="0"/>
          </a:p>
          <a:p>
            <a:pPr lvl="0"/>
            <a:r>
              <a:rPr lang="en-AU" dirty="0" smtClean="0"/>
              <a:t>Two </a:t>
            </a:r>
            <a:r>
              <a:rPr lang="en-AU" dirty="0"/>
              <a:t>green cards in two different subjects results in a yellow card</a:t>
            </a:r>
            <a:r>
              <a:rPr lang="en-AU" dirty="0" smtClean="0"/>
              <a:t>.</a:t>
            </a:r>
            <a:endParaRPr lang="en-AU" dirty="0"/>
          </a:p>
        </p:txBody>
      </p:sp>
    </p:spTree>
    <p:extLst>
      <p:ext uri="{BB962C8B-B14F-4D97-AF65-F5344CB8AC3E}">
        <p14:creationId xmlns:p14="http://schemas.microsoft.com/office/powerpoint/2010/main" val="305683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290" y="260648"/>
            <a:ext cx="6768752" cy="523220"/>
          </a:xfrm>
          <a:prstGeom prst="rect">
            <a:avLst/>
          </a:prstGeom>
          <a:noFill/>
        </p:spPr>
        <p:txBody>
          <a:bodyPr wrap="square" rtlCol="0">
            <a:spAutoFit/>
          </a:bodyPr>
          <a:lstStyle/>
          <a:p>
            <a:r>
              <a:rPr lang="en-AU" sz="2800" dirty="0" smtClean="0"/>
              <a:t>What does a yellow card look like?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0" y="980728"/>
            <a:ext cx="7580110" cy="552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1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416824" cy="523220"/>
          </a:xfrm>
          <a:prstGeom prst="rect">
            <a:avLst/>
          </a:prstGeom>
          <a:noFill/>
        </p:spPr>
        <p:txBody>
          <a:bodyPr wrap="square" rtlCol="0">
            <a:spAutoFit/>
          </a:bodyPr>
          <a:lstStyle/>
          <a:p>
            <a:r>
              <a:rPr lang="en-AU" sz="2800" dirty="0" smtClean="0"/>
              <a:t>What does being on a yellow card mean?</a:t>
            </a:r>
            <a:endParaRPr lang="en-AU" sz="2800" dirty="0"/>
          </a:p>
        </p:txBody>
      </p:sp>
      <p:sp>
        <p:nvSpPr>
          <p:cNvPr id="3" name="TextBox 2"/>
          <p:cNvSpPr txBox="1"/>
          <p:nvPr/>
        </p:nvSpPr>
        <p:spPr>
          <a:xfrm>
            <a:off x="611560" y="980728"/>
            <a:ext cx="7704856" cy="4247317"/>
          </a:xfrm>
          <a:prstGeom prst="rect">
            <a:avLst/>
          </a:prstGeom>
          <a:noFill/>
        </p:spPr>
        <p:txBody>
          <a:bodyPr wrap="square" rtlCol="0">
            <a:spAutoFit/>
          </a:bodyPr>
          <a:lstStyle/>
          <a:p>
            <a:pPr marL="285750" indent="-285750">
              <a:buFont typeface="Arial" panose="020B0604020202020204" pitchFamily="34" charset="0"/>
              <a:buChar char="•"/>
            </a:pPr>
            <a:r>
              <a:rPr lang="en-AU" dirty="0" smtClean="0"/>
              <a:t>You and the subject head teacher will meet at lunch and set your goals. This will be recorded on </a:t>
            </a:r>
            <a:r>
              <a:rPr lang="en-AU" dirty="0" err="1" smtClean="0"/>
              <a:t>Sentral</a:t>
            </a:r>
            <a:r>
              <a:rPr lang="en-AU" dirty="0" smtClean="0"/>
              <a:t> and a letter will be sent home.</a:t>
            </a:r>
          </a:p>
          <a:p>
            <a:pPr marL="285750" indent="-285750">
              <a:buFont typeface="Arial" panose="020B0604020202020204" pitchFamily="34" charset="0"/>
              <a:buChar char="•"/>
            </a:pPr>
            <a:r>
              <a:rPr lang="en-AU" dirty="0" smtClean="0"/>
              <a:t>Your behaviour will be rated in all lessons for 6 days.</a:t>
            </a:r>
          </a:p>
          <a:p>
            <a:pPr marL="285750" indent="-285750">
              <a:buFont typeface="Arial" panose="020B0604020202020204" pitchFamily="34" charset="0"/>
              <a:buChar char="•"/>
            </a:pPr>
            <a:r>
              <a:rPr lang="en-AU" dirty="0" smtClean="0"/>
              <a:t>If your behaviour is not meeting expectations, you will need to discuss this with the subject head teacher who will also make further contact with your parents.</a:t>
            </a:r>
          </a:p>
          <a:p>
            <a:pPr marL="285750" indent="-285750">
              <a:buFont typeface="Arial" panose="020B0604020202020204" pitchFamily="34" charset="0"/>
              <a:buChar char="•"/>
            </a:pPr>
            <a:r>
              <a:rPr lang="en-AU" dirty="0" smtClean="0"/>
              <a:t>Lunch meetings every Tuesday and Thursday with Head Teachers in A1 where you will be required to work through a booklet related to your behaviour.</a:t>
            </a:r>
          </a:p>
          <a:p>
            <a:pPr marL="285750" indent="-285750">
              <a:buFont typeface="Arial" panose="020B0604020202020204" pitchFamily="34" charset="0"/>
              <a:buChar char="•"/>
            </a:pPr>
            <a:r>
              <a:rPr lang="en-AU" dirty="0" smtClean="0"/>
              <a:t>Roll call with the Deputy in E block every morning. On Monday and Wednesday this will take place after the assembly.</a:t>
            </a:r>
          </a:p>
          <a:p>
            <a:pPr marL="285750" indent="-285750">
              <a:buFont typeface="Arial" panose="020B0604020202020204" pitchFamily="34" charset="0"/>
              <a:buChar char="•"/>
            </a:pPr>
            <a:r>
              <a:rPr lang="en-AU" dirty="0" smtClean="0"/>
              <a:t>You will not be able to represent the school. You will not take part in sporting or cultural excursions or attend school socials without exception.</a:t>
            </a:r>
          </a:p>
          <a:p>
            <a:endParaRPr lang="en-AU" dirty="0"/>
          </a:p>
          <a:p>
            <a:r>
              <a:rPr lang="en-AU" dirty="0" smtClean="0"/>
              <a:t>(Note: Your attendance and outstanding N-Notifications may also prohibit you from attending excursions or socials.)</a:t>
            </a:r>
            <a:endParaRPr lang="en-AU" dirty="0"/>
          </a:p>
        </p:txBody>
      </p:sp>
      <p:sp>
        <p:nvSpPr>
          <p:cNvPr id="4" name="Text Box 2"/>
          <p:cNvSpPr txBox="1">
            <a:spLocks noChangeArrowheads="1"/>
          </p:cNvSpPr>
          <p:nvPr/>
        </p:nvSpPr>
        <p:spPr bwMode="auto">
          <a:xfrm>
            <a:off x="767206" y="5517232"/>
            <a:ext cx="7632848" cy="1015663"/>
          </a:xfrm>
          <a:prstGeom prst="rect">
            <a:avLst/>
          </a:prstGeom>
          <a:solidFill>
            <a:srgbClr val="FF0000">
              <a:alpha val="39000"/>
            </a:srgbClr>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AU" sz="2000" spc="-5" dirty="0" smtClean="0">
                <a:effectLst/>
                <a:latin typeface="Calibri"/>
                <a:ea typeface="Calibri"/>
                <a:cs typeface="Times New Roman"/>
              </a:rPr>
              <a:t>Failure to meet expectations under yellow card mentoring will result in a red card. </a:t>
            </a:r>
          </a:p>
          <a:p>
            <a:pPr>
              <a:spcAft>
                <a:spcPts val="0"/>
              </a:spcAft>
            </a:pPr>
            <a:r>
              <a:rPr lang="en-AU" sz="2000" spc="-5" dirty="0" smtClean="0">
                <a:latin typeface="Calibri"/>
                <a:ea typeface="Calibri"/>
                <a:cs typeface="Times New Roman"/>
              </a:rPr>
              <a:t>Two yellow cards in two different subjects also results in a red card.</a:t>
            </a:r>
            <a:endParaRPr lang="en-AU" dirty="0">
              <a:effectLst/>
              <a:latin typeface="Calibri"/>
              <a:ea typeface="Calibri"/>
              <a:cs typeface="Times New Roman"/>
            </a:endParaRPr>
          </a:p>
        </p:txBody>
      </p:sp>
    </p:spTree>
    <p:extLst>
      <p:ext uri="{BB962C8B-B14F-4D97-AF65-F5344CB8AC3E}">
        <p14:creationId xmlns:p14="http://schemas.microsoft.com/office/powerpoint/2010/main" val="385683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290" y="260648"/>
            <a:ext cx="6768752" cy="523220"/>
          </a:xfrm>
          <a:prstGeom prst="rect">
            <a:avLst/>
          </a:prstGeom>
          <a:noFill/>
        </p:spPr>
        <p:txBody>
          <a:bodyPr wrap="square" rtlCol="0">
            <a:spAutoFit/>
          </a:bodyPr>
          <a:lstStyle/>
          <a:p>
            <a:r>
              <a:rPr lang="en-AU" sz="2800" dirty="0" smtClean="0"/>
              <a:t>What does a red card look like?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16" y="783868"/>
            <a:ext cx="7579683" cy="523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3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416824" cy="523220"/>
          </a:xfrm>
          <a:prstGeom prst="rect">
            <a:avLst/>
          </a:prstGeom>
          <a:noFill/>
        </p:spPr>
        <p:txBody>
          <a:bodyPr wrap="square" rtlCol="0">
            <a:spAutoFit/>
          </a:bodyPr>
          <a:lstStyle/>
          <a:p>
            <a:r>
              <a:rPr lang="en-AU" sz="2800" dirty="0" smtClean="0"/>
              <a:t>What does being on a red card mean?</a:t>
            </a:r>
            <a:endParaRPr lang="en-AU" sz="2800" dirty="0"/>
          </a:p>
        </p:txBody>
      </p:sp>
      <p:sp>
        <p:nvSpPr>
          <p:cNvPr id="3" name="TextBox 2"/>
          <p:cNvSpPr txBox="1"/>
          <p:nvPr/>
        </p:nvSpPr>
        <p:spPr>
          <a:xfrm>
            <a:off x="611560" y="980728"/>
            <a:ext cx="7704856" cy="4247317"/>
          </a:xfrm>
          <a:prstGeom prst="rect">
            <a:avLst/>
          </a:prstGeom>
          <a:noFill/>
        </p:spPr>
        <p:txBody>
          <a:bodyPr wrap="square" rtlCol="0">
            <a:spAutoFit/>
          </a:bodyPr>
          <a:lstStyle/>
          <a:p>
            <a:pPr marL="285750" indent="-285750">
              <a:buFont typeface="Arial" panose="020B0604020202020204" pitchFamily="34" charset="0"/>
              <a:buChar char="•"/>
            </a:pPr>
            <a:r>
              <a:rPr lang="en-AU" dirty="0" smtClean="0"/>
              <a:t>You and the deputy will meet and set your goals. This will be recorded on </a:t>
            </a:r>
            <a:r>
              <a:rPr lang="en-AU" dirty="0" err="1" smtClean="0"/>
              <a:t>Sentral</a:t>
            </a:r>
            <a:r>
              <a:rPr lang="en-AU" dirty="0" smtClean="0"/>
              <a:t> and a letter will be sent home which will include a formal caution of suspension.</a:t>
            </a:r>
          </a:p>
          <a:p>
            <a:pPr marL="285750" indent="-285750">
              <a:buFont typeface="Arial" panose="020B0604020202020204" pitchFamily="34" charset="0"/>
              <a:buChar char="•"/>
            </a:pPr>
            <a:r>
              <a:rPr lang="en-AU" dirty="0" smtClean="0"/>
              <a:t>Your behaviour will be rated in all lessons for 6 days.</a:t>
            </a:r>
          </a:p>
          <a:p>
            <a:pPr marL="285750" indent="-285750">
              <a:buFont typeface="Arial" panose="020B0604020202020204" pitchFamily="34" charset="0"/>
              <a:buChar char="•"/>
            </a:pPr>
            <a:r>
              <a:rPr lang="en-AU" dirty="0" smtClean="0"/>
              <a:t>If your behaviour is not meeting expectations, you will need to discuss this with the deputy who will also make further contact with your parents.</a:t>
            </a:r>
          </a:p>
          <a:p>
            <a:pPr marL="285750" indent="-285750">
              <a:buFont typeface="Arial" panose="020B0604020202020204" pitchFamily="34" charset="0"/>
              <a:buChar char="•"/>
            </a:pPr>
            <a:r>
              <a:rPr lang="en-AU" dirty="0" smtClean="0"/>
              <a:t>Lunch meetings every Tuesday and Thursday with the Deputy in E3 where you will be required to work through a booklet related to your behaviour.</a:t>
            </a:r>
          </a:p>
          <a:p>
            <a:pPr marL="285750" indent="-285750">
              <a:buFont typeface="Arial" panose="020B0604020202020204" pitchFamily="34" charset="0"/>
              <a:buChar char="•"/>
            </a:pPr>
            <a:r>
              <a:rPr lang="en-AU" dirty="0" smtClean="0"/>
              <a:t>Roll call with the Deputy in E block every morning. On Monday and Wednesday this will take place after the assembly.</a:t>
            </a:r>
          </a:p>
          <a:p>
            <a:pPr marL="285750" indent="-285750">
              <a:buFont typeface="Arial" panose="020B0604020202020204" pitchFamily="34" charset="0"/>
              <a:buChar char="•"/>
            </a:pPr>
            <a:r>
              <a:rPr lang="en-AU" dirty="0" smtClean="0"/>
              <a:t>You will not be able to represent the school. You will not take part in sporting or cultural excursions or attend school socials without exception.</a:t>
            </a:r>
          </a:p>
          <a:p>
            <a:endParaRPr lang="en-AU" dirty="0"/>
          </a:p>
          <a:p>
            <a:r>
              <a:rPr lang="en-AU" dirty="0" smtClean="0"/>
              <a:t>(Note: Your attendance and outstanding N-Notifications may also prohibit you from attending excursions or socials.)</a:t>
            </a:r>
            <a:endParaRPr lang="en-AU" dirty="0"/>
          </a:p>
        </p:txBody>
      </p:sp>
      <p:sp>
        <p:nvSpPr>
          <p:cNvPr id="4" name="Text Box 2"/>
          <p:cNvSpPr txBox="1">
            <a:spLocks noChangeArrowheads="1"/>
          </p:cNvSpPr>
          <p:nvPr/>
        </p:nvSpPr>
        <p:spPr bwMode="auto">
          <a:xfrm>
            <a:off x="767206" y="5517232"/>
            <a:ext cx="7632848" cy="707886"/>
          </a:xfrm>
          <a:prstGeom prst="rect">
            <a:avLst/>
          </a:prstGeom>
          <a:solidFill>
            <a:srgbClr val="FF0000">
              <a:alpha val="39000"/>
            </a:srgbClr>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AU" sz="2000" spc="-5" dirty="0" smtClean="0">
                <a:effectLst/>
                <a:latin typeface="Calibri"/>
                <a:ea typeface="Calibri"/>
                <a:cs typeface="Times New Roman"/>
              </a:rPr>
              <a:t>Failure to meet expectations under red card mentoring could result in a further consequences and/or </a:t>
            </a:r>
            <a:r>
              <a:rPr lang="en-AU" sz="2000" spc="-5" smtClean="0">
                <a:effectLst/>
                <a:latin typeface="Calibri"/>
                <a:ea typeface="Calibri"/>
                <a:cs typeface="Times New Roman"/>
              </a:rPr>
              <a:t>a suspension. </a:t>
            </a:r>
            <a:endParaRPr lang="en-AU" dirty="0">
              <a:effectLst/>
              <a:latin typeface="Calibri"/>
              <a:ea typeface="Calibri"/>
              <a:cs typeface="Times New Roman"/>
            </a:endParaRPr>
          </a:p>
        </p:txBody>
      </p:sp>
    </p:spTree>
    <p:extLst>
      <p:ext uri="{BB962C8B-B14F-4D97-AF65-F5344CB8AC3E}">
        <p14:creationId xmlns:p14="http://schemas.microsoft.com/office/powerpoint/2010/main" val="249313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2088232" cy="523220"/>
          </a:xfrm>
          <a:prstGeom prst="rect">
            <a:avLst/>
          </a:prstGeom>
          <a:noFill/>
        </p:spPr>
        <p:txBody>
          <a:bodyPr wrap="square" rtlCol="0">
            <a:spAutoFit/>
          </a:bodyPr>
          <a:lstStyle/>
          <a:p>
            <a:r>
              <a:rPr lang="en-AU" sz="2800" dirty="0" smtClean="0"/>
              <a:t>Suspensions</a:t>
            </a:r>
            <a:endParaRPr lang="en-AU" sz="2800" dirty="0"/>
          </a:p>
        </p:txBody>
      </p:sp>
      <p:sp>
        <p:nvSpPr>
          <p:cNvPr id="3" name="TextBox 2"/>
          <p:cNvSpPr txBox="1"/>
          <p:nvPr/>
        </p:nvSpPr>
        <p:spPr>
          <a:xfrm>
            <a:off x="755576" y="1340768"/>
            <a:ext cx="7416824" cy="923330"/>
          </a:xfrm>
          <a:prstGeom prst="rect">
            <a:avLst/>
          </a:prstGeom>
          <a:noFill/>
        </p:spPr>
        <p:txBody>
          <a:bodyPr wrap="square" rtlCol="0">
            <a:spAutoFit/>
          </a:bodyPr>
          <a:lstStyle/>
          <a:p>
            <a:r>
              <a:rPr lang="en-AU" dirty="0" smtClean="0"/>
              <a:t>Under most circumstances you will receive a formal written caution that you will be suspended if you continue not to meet expectations. </a:t>
            </a:r>
          </a:p>
          <a:p>
            <a:r>
              <a:rPr lang="en-AU" dirty="0" smtClean="0"/>
              <a:t>However:</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6" y="2264098"/>
            <a:ext cx="8100392" cy="96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3229503"/>
            <a:ext cx="8058472" cy="1200329"/>
          </a:xfrm>
          <a:prstGeom prst="rect">
            <a:avLst/>
          </a:prstGeom>
          <a:noFill/>
        </p:spPr>
        <p:txBody>
          <a:bodyPr wrap="square" rtlCol="0">
            <a:spAutoFit/>
          </a:bodyPr>
          <a:lstStyle/>
          <a:p>
            <a:pPr algn="r"/>
            <a:r>
              <a:rPr lang="en-AU" dirty="0" smtClean="0"/>
              <a:t>(copied directly from the policy)</a:t>
            </a:r>
          </a:p>
          <a:p>
            <a:endParaRPr lang="en-AU" dirty="0"/>
          </a:p>
          <a:p>
            <a:r>
              <a:rPr lang="en-AU" dirty="0" smtClean="0"/>
              <a:t>The policy lists such things as physical violence, weapons and illegal substances or when a substance is being represented as an illegal substance.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35" y="4581128"/>
            <a:ext cx="8216754" cy="183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52120" y="6407869"/>
            <a:ext cx="3161928" cy="369332"/>
          </a:xfrm>
          <a:prstGeom prst="rect">
            <a:avLst/>
          </a:prstGeom>
          <a:noFill/>
        </p:spPr>
        <p:txBody>
          <a:bodyPr wrap="square" rtlCol="0">
            <a:spAutoFit/>
          </a:bodyPr>
          <a:lstStyle/>
          <a:p>
            <a:pPr algn="r"/>
            <a:r>
              <a:rPr lang="en-AU" dirty="0" smtClean="0"/>
              <a:t>(copied directly from the policy)</a:t>
            </a:r>
          </a:p>
        </p:txBody>
      </p:sp>
    </p:spTree>
    <p:extLst>
      <p:ext uri="{BB962C8B-B14F-4D97-AF65-F5344CB8AC3E}">
        <p14:creationId xmlns:p14="http://schemas.microsoft.com/office/powerpoint/2010/main" val="363973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200800" cy="523220"/>
          </a:xfrm>
          <a:prstGeom prst="rect">
            <a:avLst/>
          </a:prstGeom>
          <a:noFill/>
        </p:spPr>
        <p:txBody>
          <a:bodyPr wrap="square" rtlCol="0">
            <a:spAutoFit/>
          </a:bodyPr>
          <a:lstStyle/>
          <a:p>
            <a:r>
              <a:rPr lang="en-AU" sz="2800" dirty="0" smtClean="0"/>
              <a:t>Short Suspensions</a:t>
            </a:r>
            <a:endParaRPr lang="en-AU"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41579"/>
            <a:ext cx="760990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634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6984776" cy="523220"/>
          </a:xfrm>
          <a:prstGeom prst="rect">
            <a:avLst/>
          </a:prstGeom>
          <a:noFill/>
        </p:spPr>
        <p:txBody>
          <a:bodyPr wrap="square" rtlCol="0">
            <a:spAutoFit/>
          </a:bodyPr>
          <a:lstStyle/>
          <a:p>
            <a:r>
              <a:rPr lang="en-AU" sz="2800" dirty="0" smtClean="0"/>
              <a:t>Long Suspensions</a:t>
            </a:r>
            <a:endParaRPr lang="en-AU" sz="2800" dirty="0"/>
          </a:p>
        </p:txBody>
      </p:sp>
      <p:sp>
        <p:nvSpPr>
          <p:cNvPr id="3" name="TextBox 2"/>
          <p:cNvSpPr txBox="1"/>
          <p:nvPr/>
        </p:nvSpPr>
        <p:spPr>
          <a:xfrm>
            <a:off x="899592" y="1412776"/>
            <a:ext cx="7272808" cy="2308324"/>
          </a:xfrm>
          <a:prstGeom prst="rect">
            <a:avLst/>
          </a:prstGeom>
          <a:noFill/>
        </p:spPr>
        <p:txBody>
          <a:bodyPr wrap="square" rtlCol="0">
            <a:spAutoFit/>
          </a:bodyPr>
          <a:lstStyle/>
          <a:p>
            <a:r>
              <a:rPr lang="en-AU" dirty="0" smtClean="0"/>
              <a:t>The suspension policy offers the following headings.</a:t>
            </a:r>
          </a:p>
          <a:p>
            <a:pPr marL="285750" indent="-285750">
              <a:buFont typeface="Arial" panose="020B0604020202020204" pitchFamily="34" charset="0"/>
              <a:buChar char="•"/>
            </a:pPr>
            <a:r>
              <a:rPr lang="en-AU" dirty="0" smtClean="0"/>
              <a:t>Physical Violence</a:t>
            </a:r>
          </a:p>
          <a:p>
            <a:pPr marL="285750" indent="-285750">
              <a:buFont typeface="Arial" panose="020B0604020202020204" pitchFamily="34" charset="0"/>
              <a:buChar char="•"/>
            </a:pPr>
            <a:r>
              <a:rPr lang="en-AU" dirty="0" smtClean="0"/>
              <a:t>Use or possessions of a prohibited weapon, firearm or knife</a:t>
            </a:r>
          </a:p>
          <a:p>
            <a:pPr marL="285750" indent="-285750">
              <a:buFont typeface="Arial" panose="020B0604020202020204" pitchFamily="34" charset="0"/>
              <a:buChar char="•"/>
            </a:pPr>
            <a:r>
              <a:rPr lang="en-AU" dirty="0" smtClean="0"/>
              <a:t>Possession, supply or use of a suspected illegal substance</a:t>
            </a:r>
          </a:p>
          <a:p>
            <a:pPr marL="285750" indent="-285750">
              <a:buFont typeface="Arial" panose="020B0604020202020204" pitchFamily="34" charset="0"/>
              <a:buChar char="•"/>
            </a:pPr>
            <a:r>
              <a:rPr lang="en-AU" dirty="0" smtClean="0"/>
              <a:t>Serious criminal behaviour related to the school</a:t>
            </a:r>
          </a:p>
          <a:p>
            <a:pPr marL="285750" indent="-285750">
              <a:buFont typeface="Arial" panose="020B0604020202020204" pitchFamily="34" charset="0"/>
              <a:buChar char="•"/>
            </a:pPr>
            <a:r>
              <a:rPr lang="en-AU" dirty="0" smtClean="0"/>
              <a:t>Use of an implement as a weapon</a:t>
            </a:r>
          </a:p>
          <a:p>
            <a:pPr marL="285750" indent="-285750">
              <a:buFont typeface="Arial" panose="020B0604020202020204" pitchFamily="34" charset="0"/>
              <a:buChar char="•"/>
            </a:pPr>
            <a:r>
              <a:rPr lang="en-AU" dirty="0" smtClean="0"/>
              <a:t>Persistent or serious misbehaviour</a:t>
            </a:r>
          </a:p>
          <a:p>
            <a:endParaRPr lang="en-AU" dirty="0"/>
          </a:p>
        </p:txBody>
      </p:sp>
      <p:sp>
        <p:nvSpPr>
          <p:cNvPr id="4" name="TextBox 3"/>
          <p:cNvSpPr txBox="1"/>
          <p:nvPr/>
        </p:nvSpPr>
        <p:spPr>
          <a:xfrm>
            <a:off x="971600" y="4186957"/>
            <a:ext cx="7200800" cy="1477328"/>
          </a:xfrm>
          <a:prstGeom prst="rect">
            <a:avLst/>
          </a:prstGeom>
          <a:noFill/>
        </p:spPr>
        <p:txBody>
          <a:bodyPr wrap="square" rtlCol="0">
            <a:spAutoFit/>
          </a:bodyPr>
          <a:lstStyle/>
          <a:p>
            <a:r>
              <a:rPr lang="en-AU" dirty="0" smtClean="0"/>
              <a:t>Persistent misbehaviour is described as:</a:t>
            </a:r>
          </a:p>
          <a:p>
            <a:pPr marL="285750" indent="-285750">
              <a:buFont typeface="Arial" panose="020B0604020202020204" pitchFamily="34" charset="0"/>
              <a:buChar char="•"/>
            </a:pPr>
            <a:r>
              <a:rPr lang="en-AU" dirty="0" smtClean="0"/>
              <a:t>Repeated refusal to follow the school discipline code</a:t>
            </a:r>
          </a:p>
          <a:p>
            <a:pPr marL="285750" indent="-285750">
              <a:buFont typeface="Arial" panose="020B0604020202020204" pitchFamily="34" charset="0"/>
              <a:buChar char="•"/>
            </a:pPr>
            <a:r>
              <a:rPr lang="en-AU" dirty="0" smtClean="0"/>
              <a:t>Behaviour that deliberately and persistently interferes with the rights of other students to learn or teachers to teach including bullying, harassment and victimisation.</a:t>
            </a:r>
            <a:endParaRPr lang="en-AU" dirty="0"/>
          </a:p>
        </p:txBody>
      </p:sp>
    </p:spTree>
    <p:extLst>
      <p:ext uri="{BB962C8B-B14F-4D97-AF65-F5344CB8AC3E}">
        <p14:creationId xmlns:p14="http://schemas.microsoft.com/office/powerpoint/2010/main" val="2716812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6552728" cy="523220"/>
          </a:xfrm>
          <a:prstGeom prst="rect">
            <a:avLst/>
          </a:prstGeom>
          <a:noFill/>
        </p:spPr>
        <p:txBody>
          <a:bodyPr wrap="square" rtlCol="0">
            <a:spAutoFit/>
          </a:bodyPr>
          <a:lstStyle/>
          <a:p>
            <a:r>
              <a:rPr lang="en-AU" sz="2800" dirty="0" smtClean="0"/>
              <a:t>A final word of caution …</a:t>
            </a:r>
            <a:endParaRPr lang="en-AU"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57400"/>
            <a:ext cx="7488832" cy="252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8"/>
            <a:ext cx="7056784" cy="5109091"/>
          </a:xfrm>
          <a:prstGeom prst="rect">
            <a:avLst/>
          </a:prstGeom>
          <a:noFill/>
        </p:spPr>
        <p:txBody>
          <a:bodyPr wrap="square" rtlCol="0">
            <a:spAutoFit/>
          </a:bodyPr>
          <a:lstStyle/>
          <a:p>
            <a:r>
              <a:rPr lang="en-AU" sz="2800" b="1" dirty="0"/>
              <a:t>Best Effort means:-</a:t>
            </a:r>
            <a:endParaRPr lang="en-AU" sz="2800" dirty="0"/>
          </a:p>
          <a:p>
            <a:r>
              <a:rPr lang="en-AU" sz="2800" b="1" dirty="0"/>
              <a:t> </a:t>
            </a:r>
            <a:endParaRPr lang="en-AU" sz="2800" dirty="0"/>
          </a:p>
          <a:p>
            <a:pPr marL="457200" lvl="0" indent="-457200">
              <a:buFont typeface="Arial" panose="020B0604020202020204" pitchFamily="34" charset="0"/>
              <a:buChar char="•"/>
            </a:pPr>
            <a:r>
              <a:rPr lang="en-AU" sz="2800" dirty="0"/>
              <a:t>Excellent attendance</a:t>
            </a:r>
          </a:p>
          <a:p>
            <a:pPr marL="457200" lvl="0" indent="-457200">
              <a:buFont typeface="Arial" panose="020B0604020202020204" pitchFamily="34" charset="0"/>
              <a:buChar char="•"/>
            </a:pPr>
            <a:r>
              <a:rPr lang="en-AU" sz="2800" dirty="0"/>
              <a:t>Consistent effort to be prompt</a:t>
            </a:r>
          </a:p>
          <a:p>
            <a:pPr marL="457200" lvl="0" indent="-457200">
              <a:buFont typeface="Arial" panose="020B0604020202020204" pitchFamily="34" charset="0"/>
              <a:buChar char="•"/>
            </a:pPr>
            <a:r>
              <a:rPr lang="en-AU" sz="2800" dirty="0"/>
              <a:t>Engaging in all set work</a:t>
            </a:r>
          </a:p>
          <a:p>
            <a:pPr marL="457200" lvl="0" indent="-457200">
              <a:buFont typeface="Arial" panose="020B0604020202020204" pitchFamily="34" charset="0"/>
              <a:buChar char="•"/>
            </a:pPr>
            <a:r>
              <a:rPr lang="en-AU" sz="2800" dirty="0"/>
              <a:t>Consistently being prepared with the correct equipment</a:t>
            </a:r>
          </a:p>
          <a:p>
            <a:pPr marL="457200" lvl="0" indent="-457200">
              <a:buFont typeface="Arial" panose="020B0604020202020204" pitchFamily="34" charset="0"/>
              <a:buChar char="•"/>
            </a:pPr>
            <a:r>
              <a:rPr lang="en-AU" sz="2800" dirty="0"/>
              <a:t>Completing all homework</a:t>
            </a:r>
          </a:p>
          <a:p>
            <a:pPr marL="457200" lvl="0" indent="-457200">
              <a:buFont typeface="Arial" panose="020B0604020202020204" pitchFamily="34" charset="0"/>
              <a:buChar char="•"/>
            </a:pPr>
            <a:r>
              <a:rPr lang="en-AU" sz="2800" dirty="0"/>
              <a:t>Completing all assignment work</a:t>
            </a:r>
          </a:p>
          <a:p>
            <a:pPr marL="457200" lvl="0" indent="-457200">
              <a:buFont typeface="Arial" panose="020B0604020202020204" pitchFamily="34" charset="0"/>
              <a:buChar char="•"/>
            </a:pPr>
            <a:r>
              <a:rPr lang="en-AU" sz="2800" dirty="0"/>
              <a:t>Enthusiasm and conscientious application</a:t>
            </a:r>
          </a:p>
          <a:p>
            <a:pPr marL="457200" lvl="0" indent="-457200">
              <a:buFont typeface="Arial" panose="020B0604020202020204" pitchFamily="34" charset="0"/>
              <a:buChar char="•"/>
            </a:pPr>
            <a:r>
              <a:rPr lang="en-AU" sz="2800" dirty="0"/>
              <a:t>Academic achievement</a:t>
            </a:r>
          </a:p>
          <a:p>
            <a:endParaRPr lang="en-AU" dirty="0"/>
          </a:p>
        </p:txBody>
      </p:sp>
    </p:spTree>
    <p:extLst>
      <p:ext uri="{BB962C8B-B14F-4D97-AF65-F5344CB8AC3E}">
        <p14:creationId xmlns:p14="http://schemas.microsoft.com/office/powerpoint/2010/main" val="50508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7128792" cy="4678204"/>
          </a:xfrm>
          <a:prstGeom prst="rect">
            <a:avLst/>
          </a:prstGeom>
          <a:noFill/>
        </p:spPr>
        <p:txBody>
          <a:bodyPr wrap="square" rtlCol="0">
            <a:spAutoFit/>
          </a:bodyPr>
          <a:lstStyle/>
          <a:p>
            <a:r>
              <a:rPr lang="en-AU" sz="2800" b="1" dirty="0"/>
              <a:t>Care and Respect  means:-</a:t>
            </a:r>
            <a:endParaRPr lang="en-AU" sz="2800" dirty="0"/>
          </a:p>
          <a:p>
            <a:pPr lvl="0"/>
            <a:endParaRPr lang="en-AU" sz="2800" dirty="0" smtClean="0"/>
          </a:p>
          <a:p>
            <a:pPr marL="457200" lvl="0" indent="-457200">
              <a:buFont typeface="Arial" panose="020B0604020202020204" pitchFamily="34" charset="0"/>
              <a:buChar char="•"/>
            </a:pPr>
            <a:r>
              <a:rPr lang="en-AU" sz="2800" dirty="0" smtClean="0"/>
              <a:t>Speaking </a:t>
            </a:r>
            <a:r>
              <a:rPr lang="en-AU" sz="2800" dirty="0"/>
              <a:t>respectfully at all times</a:t>
            </a:r>
          </a:p>
          <a:p>
            <a:pPr marL="457200" lvl="0" indent="-457200">
              <a:buFont typeface="Arial" panose="020B0604020202020204" pitchFamily="34" charset="0"/>
              <a:buChar char="•"/>
            </a:pPr>
            <a:r>
              <a:rPr lang="en-AU" sz="2800" dirty="0"/>
              <a:t>Following reasonable teacher instructions</a:t>
            </a:r>
          </a:p>
          <a:p>
            <a:pPr marL="457200" lvl="0" indent="-457200">
              <a:buFont typeface="Arial" panose="020B0604020202020204" pitchFamily="34" charset="0"/>
              <a:buChar char="•"/>
            </a:pPr>
            <a:r>
              <a:rPr lang="en-AU" sz="2800" dirty="0"/>
              <a:t>Ensuring that the learning of fellow students is not interrupted</a:t>
            </a:r>
          </a:p>
          <a:p>
            <a:pPr marL="457200" lvl="0" indent="-457200">
              <a:buFont typeface="Arial" panose="020B0604020202020204" pitchFamily="34" charset="0"/>
              <a:buChar char="•"/>
            </a:pPr>
            <a:r>
              <a:rPr lang="en-AU" sz="2800" dirty="0"/>
              <a:t>Reporting or stopping bullying or harassment</a:t>
            </a:r>
          </a:p>
          <a:p>
            <a:pPr marL="457200" lvl="0" indent="-457200">
              <a:buFont typeface="Arial" panose="020B0604020202020204" pitchFamily="34" charset="0"/>
              <a:buChar char="•"/>
            </a:pPr>
            <a:r>
              <a:rPr lang="en-AU" sz="2800" dirty="0"/>
              <a:t>Respecting the property of others, including the school</a:t>
            </a:r>
          </a:p>
          <a:p>
            <a:endParaRPr lang="en-AU" dirty="0"/>
          </a:p>
        </p:txBody>
      </p:sp>
    </p:spTree>
    <p:extLst>
      <p:ext uri="{BB962C8B-B14F-4D97-AF65-F5344CB8AC3E}">
        <p14:creationId xmlns:p14="http://schemas.microsoft.com/office/powerpoint/2010/main" val="219069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206" y="1124744"/>
            <a:ext cx="7477202" cy="4247317"/>
          </a:xfrm>
          <a:prstGeom prst="rect">
            <a:avLst/>
          </a:prstGeom>
          <a:noFill/>
        </p:spPr>
        <p:txBody>
          <a:bodyPr wrap="square" rtlCol="0">
            <a:spAutoFit/>
          </a:bodyPr>
          <a:lstStyle/>
          <a:p>
            <a:r>
              <a:rPr lang="en-AU" sz="2800" b="1" dirty="0"/>
              <a:t>Safety at all times </a:t>
            </a:r>
            <a:r>
              <a:rPr lang="en-AU" sz="2800" b="1" i="1" dirty="0"/>
              <a:t>means</a:t>
            </a:r>
            <a:r>
              <a:rPr lang="en-AU" sz="2800" b="1" dirty="0"/>
              <a:t>:-</a:t>
            </a:r>
            <a:endParaRPr lang="en-AU" sz="2800" dirty="0"/>
          </a:p>
          <a:p>
            <a:r>
              <a:rPr lang="en-AU" sz="2800" b="1" dirty="0"/>
              <a:t> </a:t>
            </a:r>
            <a:endParaRPr lang="en-AU" sz="2800" dirty="0"/>
          </a:p>
          <a:p>
            <a:pPr marL="457200" lvl="0" indent="-457200">
              <a:buFont typeface="Arial" panose="020B0604020202020204" pitchFamily="34" charset="0"/>
              <a:buChar char="•"/>
            </a:pPr>
            <a:r>
              <a:rPr lang="en-AU" sz="2800" dirty="0"/>
              <a:t>Using all equipment safely</a:t>
            </a:r>
          </a:p>
          <a:p>
            <a:pPr marL="457200" lvl="0" indent="-457200">
              <a:buFont typeface="Arial" panose="020B0604020202020204" pitchFamily="34" charset="0"/>
              <a:buChar char="•"/>
            </a:pPr>
            <a:r>
              <a:rPr lang="en-AU" sz="2800" dirty="0"/>
              <a:t>Not behaving in a way that could endanger self or others</a:t>
            </a:r>
          </a:p>
          <a:p>
            <a:pPr marL="457200" lvl="0" indent="-457200">
              <a:buFont typeface="Arial" panose="020B0604020202020204" pitchFamily="34" charset="0"/>
              <a:buChar char="•"/>
            </a:pPr>
            <a:r>
              <a:rPr lang="en-AU" sz="2800" dirty="0"/>
              <a:t>Solving conflict without the use of physical aggression</a:t>
            </a:r>
          </a:p>
          <a:p>
            <a:pPr marL="457200" lvl="0" indent="-457200">
              <a:buFont typeface="Arial" panose="020B0604020202020204" pitchFamily="34" charset="0"/>
              <a:buChar char="•"/>
            </a:pPr>
            <a:r>
              <a:rPr lang="en-AU" sz="2800" dirty="0"/>
              <a:t>Not bringing or using banned substances at school</a:t>
            </a:r>
          </a:p>
          <a:p>
            <a:endParaRPr lang="en-AU" dirty="0"/>
          </a:p>
        </p:txBody>
      </p:sp>
      <p:sp>
        <p:nvSpPr>
          <p:cNvPr id="3" name="Text Box 2"/>
          <p:cNvSpPr txBox="1">
            <a:spLocks noChangeArrowheads="1"/>
          </p:cNvSpPr>
          <p:nvPr/>
        </p:nvSpPr>
        <p:spPr bwMode="auto">
          <a:xfrm>
            <a:off x="767206" y="5372061"/>
            <a:ext cx="7632848" cy="1015663"/>
          </a:xfrm>
          <a:prstGeom prst="rect">
            <a:avLst/>
          </a:prstGeom>
          <a:solidFill>
            <a:srgbClr val="FF0000">
              <a:alpha val="39000"/>
            </a:srgbClr>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AU" sz="2000" spc="-5" dirty="0">
                <a:effectLst/>
                <a:latin typeface="Calibri"/>
                <a:ea typeface="Calibri"/>
                <a:cs typeface="Times New Roman"/>
              </a:rPr>
              <a:t>Behaviour</a:t>
            </a:r>
            <a:r>
              <a:rPr lang="en-AU" sz="2000" spc="-35" dirty="0">
                <a:effectLst/>
                <a:latin typeface="Calibri"/>
                <a:ea typeface="Calibri"/>
                <a:cs typeface="Times New Roman"/>
              </a:rPr>
              <a:t> </a:t>
            </a:r>
            <a:r>
              <a:rPr lang="en-AU" sz="2000" dirty="0">
                <a:effectLst/>
                <a:latin typeface="Calibri"/>
                <a:ea typeface="Calibri"/>
                <a:cs typeface="Times New Roman"/>
              </a:rPr>
              <a:t>which</a:t>
            </a:r>
            <a:r>
              <a:rPr lang="en-AU" sz="2000" spc="-30" dirty="0">
                <a:effectLst/>
                <a:latin typeface="Calibri"/>
                <a:ea typeface="Calibri"/>
                <a:cs typeface="Times New Roman"/>
              </a:rPr>
              <a:t> </a:t>
            </a:r>
            <a:r>
              <a:rPr lang="en-AU" sz="2000" dirty="0">
                <a:effectLst/>
                <a:latin typeface="Calibri"/>
                <a:ea typeface="Calibri"/>
                <a:cs typeface="Times New Roman"/>
              </a:rPr>
              <a:t>infringes</a:t>
            </a:r>
            <a:r>
              <a:rPr lang="en-AU" sz="2000" spc="-40" dirty="0">
                <a:effectLst/>
                <a:latin typeface="Calibri"/>
                <a:ea typeface="Calibri"/>
                <a:cs typeface="Times New Roman"/>
              </a:rPr>
              <a:t> </a:t>
            </a:r>
            <a:r>
              <a:rPr lang="en-AU" sz="2000" dirty="0">
                <a:effectLst/>
                <a:latin typeface="Calibri"/>
                <a:ea typeface="Calibri"/>
                <a:cs typeface="Times New Roman"/>
              </a:rPr>
              <a:t>on</a:t>
            </a:r>
            <a:r>
              <a:rPr lang="en-AU" sz="2000" spc="-30" dirty="0">
                <a:effectLst/>
                <a:latin typeface="Calibri"/>
                <a:ea typeface="Calibri"/>
                <a:cs typeface="Times New Roman"/>
              </a:rPr>
              <a:t> </a:t>
            </a:r>
            <a:r>
              <a:rPr lang="en-AU" sz="2000" dirty="0">
                <a:effectLst/>
                <a:latin typeface="Calibri"/>
                <a:ea typeface="Calibri"/>
                <a:cs typeface="Times New Roman"/>
              </a:rPr>
              <a:t>the</a:t>
            </a:r>
            <a:r>
              <a:rPr lang="en-AU" sz="2000" spc="145" dirty="0">
                <a:effectLst/>
                <a:latin typeface="Calibri"/>
                <a:ea typeface="Calibri"/>
                <a:cs typeface="Times New Roman"/>
              </a:rPr>
              <a:t> </a:t>
            </a:r>
            <a:r>
              <a:rPr lang="en-AU" sz="2000" b="1" spc="-5" dirty="0">
                <a:effectLst/>
                <a:latin typeface="Calibri"/>
                <a:ea typeface="Calibri"/>
                <a:cs typeface="Times New Roman"/>
              </a:rPr>
              <a:t>safety</a:t>
            </a:r>
            <a:r>
              <a:rPr lang="en-AU" sz="2000" spc="-20" dirty="0">
                <a:effectLst/>
                <a:latin typeface="Calibri"/>
                <a:ea typeface="Calibri"/>
                <a:cs typeface="Times New Roman"/>
              </a:rPr>
              <a:t> </a:t>
            </a:r>
            <a:r>
              <a:rPr lang="en-AU" sz="2000" dirty="0">
                <a:effectLst/>
                <a:latin typeface="Calibri"/>
                <a:ea typeface="Calibri"/>
                <a:cs typeface="Times New Roman"/>
              </a:rPr>
              <a:t>of</a:t>
            </a:r>
            <a:r>
              <a:rPr lang="en-AU" sz="2000" spc="-25" dirty="0">
                <a:effectLst/>
                <a:latin typeface="Calibri"/>
                <a:ea typeface="Calibri"/>
                <a:cs typeface="Times New Roman"/>
              </a:rPr>
              <a:t> </a:t>
            </a:r>
            <a:r>
              <a:rPr lang="en-AU" sz="2000" dirty="0">
                <a:effectLst/>
                <a:latin typeface="Calibri"/>
                <a:ea typeface="Calibri"/>
                <a:cs typeface="Times New Roman"/>
              </a:rPr>
              <a:t>others,</a:t>
            </a:r>
            <a:r>
              <a:rPr lang="en-AU" sz="2000" spc="-25" dirty="0">
                <a:effectLst/>
                <a:latin typeface="Calibri"/>
                <a:ea typeface="Calibri"/>
                <a:cs typeface="Times New Roman"/>
              </a:rPr>
              <a:t> </a:t>
            </a:r>
            <a:r>
              <a:rPr lang="en-AU" sz="2000" spc="-5" dirty="0">
                <a:effectLst/>
                <a:latin typeface="Calibri"/>
                <a:ea typeface="Calibri"/>
                <a:cs typeface="Times New Roman"/>
              </a:rPr>
              <a:t>such</a:t>
            </a:r>
            <a:r>
              <a:rPr lang="en-AU" sz="2000" spc="-20" dirty="0">
                <a:effectLst/>
                <a:latin typeface="Calibri"/>
                <a:ea typeface="Calibri"/>
                <a:cs typeface="Times New Roman"/>
              </a:rPr>
              <a:t> </a:t>
            </a:r>
            <a:r>
              <a:rPr lang="en-AU" sz="2000" dirty="0">
                <a:effectLst/>
                <a:latin typeface="Calibri"/>
                <a:ea typeface="Calibri"/>
                <a:cs typeface="Times New Roman"/>
              </a:rPr>
              <a:t>as</a:t>
            </a:r>
            <a:r>
              <a:rPr lang="en-AU" sz="2000" spc="135" dirty="0">
                <a:effectLst/>
                <a:latin typeface="Calibri"/>
                <a:ea typeface="Calibri"/>
                <a:cs typeface="Times New Roman"/>
              </a:rPr>
              <a:t> </a:t>
            </a:r>
            <a:r>
              <a:rPr lang="en-AU" sz="2000" spc="-5" dirty="0">
                <a:effectLst/>
                <a:latin typeface="Calibri"/>
                <a:ea typeface="Calibri"/>
                <a:cs typeface="Times New Roman"/>
              </a:rPr>
              <a:t>harassment,</a:t>
            </a:r>
            <a:r>
              <a:rPr lang="en-AU" sz="2000" spc="-35" dirty="0">
                <a:effectLst/>
                <a:latin typeface="Calibri"/>
                <a:ea typeface="Calibri"/>
                <a:cs typeface="Times New Roman"/>
              </a:rPr>
              <a:t> </a:t>
            </a:r>
            <a:r>
              <a:rPr lang="en-AU" sz="2000" dirty="0">
                <a:effectLst/>
                <a:latin typeface="Calibri"/>
                <a:ea typeface="Calibri"/>
                <a:cs typeface="Times New Roman"/>
              </a:rPr>
              <a:t>bullying</a:t>
            </a:r>
            <a:r>
              <a:rPr lang="en-AU" sz="2000" spc="-35" dirty="0">
                <a:effectLst/>
                <a:latin typeface="Calibri"/>
                <a:ea typeface="Calibri"/>
                <a:cs typeface="Times New Roman"/>
              </a:rPr>
              <a:t> </a:t>
            </a:r>
            <a:r>
              <a:rPr lang="en-AU" sz="2000" dirty="0">
                <a:effectLst/>
                <a:latin typeface="Calibri"/>
                <a:ea typeface="Calibri"/>
                <a:cs typeface="Times New Roman"/>
              </a:rPr>
              <a:t>and</a:t>
            </a:r>
            <a:r>
              <a:rPr lang="en-AU" sz="2000" spc="-35" dirty="0">
                <a:effectLst/>
                <a:latin typeface="Calibri"/>
                <a:ea typeface="Calibri"/>
                <a:cs typeface="Times New Roman"/>
              </a:rPr>
              <a:t> </a:t>
            </a:r>
            <a:r>
              <a:rPr lang="en-AU" sz="2000" spc="-5" dirty="0">
                <a:effectLst/>
                <a:latin typeface="Calibri"/>
                <a:ea typeface="Calibri"/>
                <a:cs typeface="Times New Roman"/>
              </a:rPr>
              <a:t>illegal</a:t>
            </a:r>
            <a:r>
              <a:rPr lang="en-AU" sz="2000" spc="-30" dirty="0">
                <a:effectLst/>
                <a:latin typeface="Calibri"/>
                <a:ea typeface="Calibri"/>
                <a:cs typeface="Times New Roman"/>
              </a:rPr>
              <a:t> </a:t>
            </a:r>
            <a:r>
              <a:rPr lang="en-AU" sz="2000" dirty="0">
                <a:effectLst/>
                <a:latin typeface="Calibri"/>
                <a:ea typeface="Calibri"/>
                <a:cs typeface="Times New Roman"/>
              </a:rPr>
              <a:t>or</a:t>
            </a:r>
            <a:r>
              <a:rPr lang="en-AU" sz="2000" spc="170" dirty="0">
                <a:effectLst/>
                <a:latin typeface="Calibri"/>
                <a:ea typeface="Calibri"/>
                <a:cs typeface="Times New Roman"/>
              </a:rPr>
              <a:t> </a:t>
            </a:r>
            <a:r>
              <a:rPr lang="en-AU" sz="2000" dirty="0">
                <a:effectLst/>
                <a:latin typeface="Calibri"/>
                <a:ea typeface="Calibri"/>
                <a:cs typeface="Times New Roman"/>
              </a:rPr>
              <a:t>anti</a:t>
            </a:r>
            <a:r>
              <a:rPr lang="en-AU" sz="2000" spc="-25" dirty="0">
                <a:effectLst/>
                <a:latin typeface="Calibri"/>
                <a:ea typeface="Calibri"/>
                <a:cs typeface="Times New Roman"/>
              </a:rPr>
              <a:t> </a:t>
            </a:r>
            <a:r>
              <a:rPr lang="en-AU" sz="2000" spc="-5" dirty="0">
                <a:effectLst/>
                <a:latin typeface="Calibri"/>
                <a:ea typeface="Calibri"/>
                <a:cs typeface="Times New Roman"/>
              </a:rPr>
              <a:t>-social</a:t>
            </a:r>
            <a:r>
              <a:rPr lang="en-AU" sz="2000" spc="-25" dirty="0">
                <a:effectLst/>
                <a:latin typeface="Calibri"/>
                <a:ea typeface="Calibri"/>
                <a:cs typeface="Times New Roman"/>
              </a:rPr>
              <a:t> </a:t>
            </a:r>
            <a:r>
              <a:rPr lang="en-AU" sz="2000" spc="-5" dirty="0">
                <a:effectLst/>
                <a:latin typeface="Calibri"/>
                <a:ea typeface="Calibri"/>
                <a:cs typeface="Times New Roman"/>
              </a:rPr>
              <a:t>behaviour</a:t>
            </a:r>
            <a:r>
              <a:rPr lang="en-AU" sz="2000" spc="-20" dirty="0">
                <a:effectLst/>
                <a:latin typeface="Calibri"/>
                <a:ea typeface="Calibri"/>
                <a:cs typeface="Times New Roman"/>
              </a:rPr>
              <a:t> </a:t>
            </a:r>
            <a:r>
              <a:rPr lang="en-AU" sz="2000" dirty="0">
                <a:effectLst/>
                <a:latin typeface="Calibri"/>
                <a:ea typeface="Calibri"/>
                <a:cs typeface="Times New Roman"/>
              </a:rPr>
              <a:t>of</a:t>
            </a:r>
            <a:r>
              <a:rPr lang="en-AU" sz="2000" spc="-30" dirty="0">
                <a:effectLst/>
                <a:latin typeface="Calibri"/>
                <a:ea typeface="Calibri"/>
                <a:cs typeface="Times New Roman"/>
              </a:rPr>
              <a:t> </a:t>
            </a:r>
            <a:r>
              <a:rPr lang="en-AU" sz="2000" dirty="0">
                <a:effectLst/>
                <a:latin typeface="Calibri"/>
                <a:ea typeface="Calibri"/>
                <a:cs typeface="Times New Roman"/>
              </a:rPr>
              <a:t>any</a:t>
            </a:r>
            <a:r>
              <a:rPr lang="en-AU" sz="2000" spc="-25" dirty="0">
                <a:effectLst/>
                <a:latin typeface="Calibri"/>
                <a:ea typeface="Calibri"/>
                <a:cs typeface="Times New Roman"/>
              </a:rPr>
              <a:t> </a:t>
            </a:r>
            <a:r>
              <a:rPr lang="en-AU" sz="2000" dirty="0">
                <a:effectLst/>
                <a:latin typeface="Calibri"/>
                <a:ea typeface="Calibri"/>
                <a:cs typeface="Times New Roman"/>
              </a:rPr>
              <a:t>kind</a:t>
            </a:r>
            <a:r>
              <a:rPr lang="en-AU" sz="2000" spc="160" dirty="0">
                <a:effectLst/>
                <a:latin typeface="Calibri"/>
                <a:ea typeface="Calibri"/>
                <a:cs typeface="Times New Roman"/>
              </a:rPr>
              <a:t> </a:t>
            </a:r>
            <a:r>
              <a:rPr lang="en-AU" sz="2000" spc="-5" dirty="0">
                <a:effectLst/>
                <a:latin typeface="Calibri"/>
                <a:ea typeface="Calibri"/>
                <a:cs typeface="Times New Roman"/>
              </a:rPr>
              <a:t>will</a:t>
            </a:r>
            <a:r>
              <a:rPr lang="en-AU" sz="2000" spc="-35" dirty="0">
                <a:effectLst/>
                <a:latin typeface="Calibri"/>
                <a:ea typeface="Calibri"/>
                <a:cs typeface="Times New Roman"/>
              </a:rPr>
              <a:t> </a:t>
            </a:r>
            <a:r>
              <a:rPr lang="en-AU" sz="2000" dirty="0">
                <a:effectLst/>
                <a:latin typeface="Calibri"/>
                <a:ea typeface="Calibri"/>
                <a:cs typeface="Times New Roman"/>
              </a:rPr>
              <a:t>not</a:t>
            </a:r>
            <a:r>
              <a:rPr lang="en-AU" sz="2000" spc="-25" dirty="0">
                <a:effectLst/>
                <a:latin typeface="Calibri"/>
                <a:ea typeface="Calibri"/>
                <a:cs typeface="Times New Roman"/>
              </a:rPr>
              <a:t> </a:t>
            </a:r>
            <a:r>
              <a:rPr lang="en-AU" sz="2000" dirty="0">
                <a:effectLst/>
                <a:latin typeface="Calibri"/>
                <a:ea typeface="Calibri"/>
                <a:cs typeface="Times New Roman"/>
              </a:rPr>
              <a:t>be</a:t>
            </a:r>
            <a:r>
              <a:rPr lang="en-AU" sz="2000" spc="-30" dirty="0">
                <a:effectLst/>
                <a:latin typeface="Calibri"/>
                <a:ea typeface="Calibri"/>
                <a:cs typeface="Times New Roman"/>
              </a:rPr>
              <a:t> </a:t>
            </a:r>
            <a:r>
              <a:rPr lang="en-AU" sz="2000" spc="-5" dirty="0" smtClean="0">
                <a:effectLst/>
                <a:latin typeface="Calibri"/>
                <a:ea typeface="Calibri"/>
                <a:cs typeface="Times New Roman"/>
              </a:rPr>
              <a:t>tolerated at any time.</a:t>
            </a:r>
            <a:endParaRPr lang="en-AU" sz="2000" dirty="0">
              <a:effectLst/>
              <a:latin typeface="Calibri"/>
              <a:ea typeface="Calibri"/>
              <a:cs typeface="Times New Roman"/>
            </a:endParaRPr>
          </a:p>
        </p:txBody>
      </p:sp>
    </p:spTree>
    <p:extLst>
      <p:ext uri="{BB962C8B-B14F-4D97-AF65-F5344CB8AC3E}">
        <p14:creationId xmlns:p14="http://schemas.microsoft.com/office/powerpoint/2010/main" val="330735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200800" cy="523220"/>
          </a:xfrm>
          <a:prstGeom prst="rect">
            <a:avLst/>
          </a:prstGeom>
          <a:noFill/>
        </p:spPr>
        <p:txBody>
          <a:bodyPr wrap="square" rtlCol="0">
            <a:spAutoFit/>
          </a:bodyPr>
          <a:lstStyle/>
          <a:p>
            <a:r>
              <a:rPr lang="en-AU" sz="2800" dirty="0" smtClean="0"/>
              <a:t>A New Policy …</a:t>
            </a:r>
            <a:endParaRPr lang="en-AU" sz="2800" dirty="0"/>
          </a:p>
        </p:txBody>
      </p:sp>
      <p:sp>
        <p:nvSpPr>
          <p:cNvPr id="3" name="TextBox 2"/>
          <p:cNvSpPr txBox="1"/>
          <p:nvPr/>
        </p:nvSpPr>
        <p:spPr>
          <a:xfrm>
            <a:off x="683568" y="1196752"/>
            <a:ext cx="7488832" cy="313932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We are very aware that most students always meet our three core values of </a:t>
            </a:r>
            <a:r>
              <a:rPr lang="en-AU" i="1" dirty="0" smtClean="0"/>
              <a:t>Best Effort</a:t>
            </a:r>
            <a:r>
              <a:rPr lang="en-AU" dirty="0" smtClean="0"/>
              <a:t>, </a:t>
            </a:r>
            <a:r>
              <a:rPr lang="en-AU" i="1" dirty="0" smtClean="0"/>
              <a:t>Care and Respect </a:t>
            </a:r>
            <a:r>
              <a:rPr lang="en-AU" dirty="0" smtClean="0"/>
              <a:t>and </a:t>
            </a:r>
            <a:r>
              <a:rPr lang="en-AU" i="1" dirty="0" smtClean="0"/>
              <a:t>Safety at all times</a:t>
            </a:r>
            <a:r>
              <a:rPr lang="en-AU" dirty="0" smtClean="0"/>
              <a:t>.</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Wauchope High School has a new wellbeing policy and there will be Year Assemblies which will explore the supportive and positive aspects of this policy, including one which will help students, staff and the school community to review the award system.</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The new policy also includes new procedures for students who are not meeting expectations. </a:t>
            </a:r>
            <a:r>
              <a:rPr lang="en-AU" b="1" dirty="0" smtClean="0"/>
              <a:t>Today is about those procedures for your information.</a:t>
            </a:r>
            <a:r>
              <a:rPr lang="en-AU" dirty="0" smtClean="0"/>
              <a:t> </a:t>
            </a:r>
            <a:endParaRPr lang="en-AU" dirty="0"/>
          </a:p>
        </p:txBody>
      </p:sp>
    </p:spTree>
    <p:extLst>
      <p:ext uri="{BB962C8B-B14F-4D97-AF65-F5344CB8AC3E}">
        <p14:creationId xmlns:p14="http://schemas.microsoft.com/office/powerpoint/2010/main" val="1776667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5086509"/>
              </p:ext>
            </p:extLst>
          </p:nvPr>
        </p:nvGraphicFramePr>
        <p:xfrm>
          <a:off x="467543" y="116635"/>
          <a:ext cx="8568953" cy="6646239"/>
        </p:xfrm>
        <a:graphic>
          <a:graphicData uri="http://schemas.openxmlformats.org/drawingml/2006/table">
            <a:tbl>
              <a:tblPr firstRow="1" firstCol="1" bandRow="1">
                <a:tableStyleId>{5C22544A-7EE6-4342-B048-85BDC9FD1C3A}</a:tableStyleId>
              </a:tblPr>
              <a:tblGrid>
                <a:gridCol w="1428159"/>
                <a:gridCol w="2320758"/>
                <a:gridCol w="2537103"/>
                <a:gridCol w="2282933"/>
              </a:tblGrid>
              <a:tr h="339189">
                <a:tc>
                  <a:txBody>
                    <a:bodyPr/>
                    <a:lstStyle/>
                    <a:p>
                      <a:pPr>
                        <a:spcAft>
                          <a:spcPts val="0"/>
                        </a:spcAft>
                      </a:pPr>
                      <a:r>
                        <a:rPr lang="en-AU" sz="1300">
                          <a:effectLst/>
                        </a:rPr>
                        <a:t> </a:t>
                      </a:r>
                      <a:endParaRPr lang="en-AU" sz="1300">
                        <a:effectLst/>
                        <a:latin typeface="Calibri"/>
                        <a:ea typeface="Calibri"/>
                        <a:cs typeface="Times New Roman"/>
                      </a:endParaRPr>
                    </a:p>
                  </a:txBody>
                  <a:tcPr marL="59379" marR="59379" marT="0" marB="0"/>
                </a:tc>
                <a:tc>
                  <a:txBody>
                    <a:bodyPr/>
                    <a:lstStyle/>
                    <a:p>
                      <a:pPr>
                        <a:spcAft>
                          <a:spcPts val="0"/>
                        </a:spcAft>
                      </a:pPr>
                      <a:r>
                        <a:rPr lang="en-AU" sz="1300">
                          <a:effectLst/>
                        </a:rPr>
                        <a:t>Excellent</a:t>
                      </a:r>
                      <a:endParaRPr lang="en-AU" sz="1300">
                        <a:effectLst/>
                        <a:latin typeface="Calibri"/>
                        <a:ea typeface="Calibri"/>
                        <a:cs typeface="Times New Roman"/>
                      </a:endParaRPr>
                    </a:p>
                  </a:txBody>
                  <a:tcPr marL="59379" marR="59379" marT="0" marB="0"/>
                </a:tc>
                <a:tc>
                  <a:txBody>
                    <a:bodyPr/>
                    <a:lstStyle/>
                    <a:p>
                      <a:pPr>
                        <a:spcAft>
                          <a:spcPts val="0"/>
                        </a:spcAft>
                      </a:pPr>
                      <a:r>
                        <a:rPr lang="en-AU" sz="1300">
                          <a:effectLst/>
                        </a:rPr>
                        <a:t>What I should be doing</a:t>
                      </a:r>
                      <a:endParaRPr lang="en-AU" sz="1300">
                        <a:effectLst/>
                        <a:latin typeface="Calibri"/>
                        <a:ea typeface="Calibri"/>
                        <a:cs typeface="Times New Roman"/>
                      </a:endParaRPr>
                    </a:p>
                  </a:txBody>
                  <a:tcPr marL="59379" marR="59379" marT="0" marB="0"/>
                </a:tc>
                <a:tc>
                  <a:txBody>
                    <a:bodyPr/>
                    <a:lstStyle/>
                    <a:p>
                      <a:pPr>
                        <a:spcAft>
                          <a:spcPts val="0"/>
                        </a:spcAft>
                      </a:pPr>
                      <a:r>
                        <a:rPr lang="en-AU" sz="1300">
                          <a:effectLst/>
                        </a:rPr>
                        <a:t>What I was doing</a:t>
                      </a:r>
                      <a:endParaRPr lang="en-AU" sz="1300">
                        <a:effectLst/>
                        <a:latin typeface="Calibri"/>
                        <a:ea typeface="Calibri"/>
                        <a:cs typeface="Times New Roman"/>
                      </a:endParaRPr>
                    </a:p>
                  </a:txBody>
                  <a:tcPr marL="59379" marR="59379" marT="0" marB="0"/>
                </a:tc>
              </a:tr>
              <a:tr h="505715">
                <a:tc rowSpan="4">
                  <a:txBody>
                    <a:bodyPr/>
                    <a:lstStyle/>
                    <a:p>
                      <a:pPr>
                        <a:lnSpc>
                          <a:spcPct val="90000"/>
                        </a:lnSpc>
                        <a:spcAft>
                          <a:spcPts val="0"/>
                        </a:spcAft>
                      </a:pPr>
                      <a:r>
                        <a:rPr lang="en-AU" sz="1300">
                          <a:effectLst/>
                        </a:rPr>
                        <a:t>Best Effort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Encouraging others to be prompt to class and ready to start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Prompt to class and ready to start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Late</a:t>
                      </a:r>
                      <a:endParaRPr lang="en-AU" sz="1300">
                        <a:effectLst/>
                        <a:latin typeface="Calibri"/>
                        <a:ea typeface="Calibri"/>
                        <a:cs typeface="Times New Roman"/>
                      </a:endParaRPr>
                    </a:p>
                  </a:txBody>
                  <a:tcPr marL="59379" marR="59379" marT="0" marB="0"/>
                </a:tc>
              </a:tr>
              <a:tr h="674286">
                <a:tc vMerge="1">
                  <a:txBody>
                    <a:bodyPr/>
                    <a:lstStyle/>
                    <a:p>
                      <a:endParaRPr lang="en-AU"/>
                    </a:p>
                  </a:txBody>
                  <a:tcPr/>
                </a:tc>
                <a:tc>
                  <a:txBody>
                    <a:bodyPr/>
                    <a:lstStyle/>
                    <a:p>
                      <a:pPr>
                        <a:lnSpc>
                          <a:spcPct val="90000"/>
                        </a:lnSpc>
                        <a:spcAft>
                          <a:spcPts val="0"/>
                        </a:spcAft>
                      </a:pPr>
                      <a:r>
                        <a:rPr lang="en-AU" sz="1300">
                          <a:effectLst/>
                        </a:rPr>
                        <a:t>Actively supports other students to have correct equipment including uniform</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Correct equipment including correct uniform</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Does not have correct equipment</a:t>
                      </a:r>
                      <a:endParaRPr lang="en-AU" sz="1300">
                        <a:effectLst/>
                        <a:latin typeface="Calibri"/>
                        <a:ea typeface="Calibri"/>
                        <a:cs typeface="Times New Roman"/>
                      </a:endParaRPr>
                    </a:p>
                  </a:txBody>
                  <a:tcPr marL="59379" marR="59379" marT="0" marB="0"/>
                </a:tc>
              </a:tr>
              <a:tr h="674286">
                <a:tc vMerge="1">
                  <a:txBody>
                    <a:bodyPr/>
                    <a:lstStyle/>
                    <a:p>
                      <a:endParaRPr lang="en-AU"/>
                    </a:p>
                  </a:txBody>
                  <a:tcPr/>
                </a:tc>
                <a:tc>
                  <a:txBody>
                    <a:bodyPr/>
                    <a:lstStyle/>
                    <a:p>
                      <a:pPr>
                        <a:lnSpc>
                          <a:spcPct val="90000"/>
                        </a:lnSpc>
                        <a:spcAft>
                          <a:spcPts val="0"/>
                        </a:spcAft>
                      </a:pPr>
                      <a:r>
                        <a:rPr lang="en-AU" sz="1300">
                          <a:effectLst/>
                        </a:rPr>
                        <a:t>Goes beyond expectations in classwork, homework or assignment work</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Met work expectations 100%</a:t>
                      </a:r>
                    </a:p>
                    <a:p>
                      <a:pPr>
                        <a:lnSpc>
                          <a:spcPct val="90000"/>
                        </a:lnSpc>
                        <a:spcAft>
                          <a:spcPts val="0"/>
                        </a:spcAft>
                      </a:pPr>
                      <a:r>
                        <a:rPr lang="en-AU" sz="1300">
                          <a:effectLst/>
                        </a:rPr>
                        <a:t>Class work      Homework   Assignment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Worked below 65% of expectations</a:t>
                      </a:r>
                    </a:p>
                    <a:p>
                      <a:pPr>
                        <a:lnSpc>
                          <a:spcPct val="90000"/>
                        </a:lnSpc>
                        <a:spcAft>
                          <a:spcPts val="0"/>
                        </a:spcAft>
                      </a:pPr>
                      <a:r>
                        <a:rPr lang="en-AU" sz="1300">
                          <a:effectLst/>
                        </a:rPr>
                        <a:t>Class work      Homework   Assignment</a:t>
                      </a:r>
                      <a:endParaRPr lang="en-AU" sz="1300">
                        <a:effectLst/>
                        <a:latin typeface="Calibri"/>
                        <a:ea typeface="Calibri"/>
                        <a:cs typeface="Times New Roman"/>
                      </a:endParaRPr>
                    </a:p>
                  </a:txBody>
                  <a:tcPr marL="59379" marR="59379" marT="0" marB="0"/>
                </a:tc>
              </a:tr>
              <a:tr h="337143">
                <a:tc vMerge="1">
                  <a:txBody>
                    <a:bodyPr/>
                    <a:lstStyle/>
                    <a:p>
                      <a:endParaRPr lang="en-AU"/>
                    </a:p>
                  </a:txBody>
                  <a:tcPr/>
                </a:tc>
                <a:tc>
                  <a:txBody>
                    <a:bodyPr/>
                    <a:lstStyle/>
                    <a:p>
                      <a:pPr>
                        <a:lnSpc>
                          <a:spcPct val="90000"/>
                        </a:lnSpc>
                        <a:spcAft>
                          <a:spcPts val="0"/>
                        </a:spcAft>
                      </a:pPr>
                      <a:r>
                        <a:rPr lang="en-AU" sz="1300">
                          <a:effectLst/>
                        </a:rPr>
                        <a:t>Conscientious application</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Consistent application throughout the period</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Poor application to work</a:t>
                      </a:r>
                      <a:endParaRPr lang="en-AU" sz="1300">
                        <a:effectLst/>
                        <a:latin typeface="Calibri"/>
                        <a:ea typeface="Calibri"/>
                        <a:cs typeface="Times New Roman"/>
                      </a:endParaRPr>
                    </a:p>
                  </a:txBody>
                  <a:tcPr marL="59379" marR="59379" marT="0" marB="0"/>
                </a:tc>
              </a:tr>
              <a:tr h="505715">
                <a:tc rowSpan="5">
                  <a:txBody>
                    <a:bodyPr/>
                    <a:lstStyle/>
                    <a:p>
                      <a:pPr>
                        <a:lnSpc>
                          <a:spcPct val="90000"/>
                        </a:lnSpc>
                        <a:spcAft>
                          <a:spcPts val="0"/>
                        </a:spcAft>
                      </a:pPr>
                      <a:r>
                        <a:rPr lang="en-AU" sz="1300">
                          <a:effectLst/>
                        </a:rPr>
                        <a:t>Care and Respect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Pleasant, respectful and caring to all throughout the lesson</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Speaking respectfully at all times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Disrespectful</a:t>
                      </a:r>
                      <a:endParaRPr lang="en-AU" sz="1300">
                        <a:effectLst/>
                        <a:latin typeface="Calibri"/>
                        <a:ea typeface="Calibri"/>
                        <a:cs typeface="Times New Roman"/>
                      </a:endParaRPr>
                    </a:p>
                  </a:txBody>
                  <a:tcPr marL="59379" marR="59379" marT="0" marB="0"/>
                </a:tc>
              </a:tr>
              <a:tr h="457906">
                <a:tc vMerge="1">
                  <a:txBody>
                    <a:bodyPr/>
                    <a:lstStyle/>
                    <a:p>
                      <a:endParaRPr lang="en-AU"/>
                    </a:p>
                  </a:txBody>
                  <a:tcPr/>
                </a:tc>
                <a:tc>
                  <a:txBody>
                    <a:bodyPr/>
                    <a:lstStyle/>
                    <a:p>
                      <a:pPr>
                        <a:lnSpc>
                          <a:spcPct val="90000"/>
                        </a:lnSpc>
                        <a:spcAft>
                          <a:spcPts val="0"/>
                        </a:spcAft>
                      </a:pPr>
                      <a:r>
                        <a:rPr lang="en-AU" sz="1300">
                          <a:effectLst/>
                        </a:rPr>
                        <a:t>Prompts others to follow reasonable instructions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Follows reasonable instructions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Failed to follow reasonable instructions</a:t>
                      </a:r>
                      <a:endParaRPr lang="en-AU" sz="1300">
                        <a:effectLst/>
                        <a:latin typeface="Calibri"/>
                        <a:ea typeface="Calibri"/>
                        <a:cs typeface="Times New Roman"/>
                      </a:endParaRPr>
                    </a:p>
                  </a:txBody>
                  <a:tcPr marL="59379" marR="59379" marT="0" marB="0"/>
                </a:tc>
              </a:tr>
              <a:tr h="337143">
                <a:tc vMerge="1">
                  <a:txBody>
                    <a:bodyPr/>
                    <a:lstStyle/>
                    <a:p>
                      <a:endParaRPr lang="en-AU"/>
                    </a:p>
                  </a:txBody>
                  <a:tcPr/>
                </a:tc>
                <a:tc>
                  <a:txBody>
                    <a:bodyPr/>
                    <a:lstStyle/>
                    <a:p>
                      <a:pPr>
                        <a:lnSpc>
                          <a:spcPct val="90000"/>
                        </a:lnSpc>
                        <a:spcAft>
                          <a:spcPts val="0"/>
                        </a:spcAft>
                      </a:pPr>
                      <a:r>
                        <a:rPr lang="en-AU" sz="1300">
                          <a:effectLst/>
                        </a:rPr>
                        <a:t>Helps others to learn when appropriate</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Allows others to learn at all times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Disrupted the learning of others</a:t>
                      </a:r>
                      <a:endParaRPr lang="en-AU" sz="1300">
                        <a:effectLst/>
                        <a:latin typeface="Calibri"/>
                        <a:ea typeface="Calibri"/>
                        <a:cs typeface="Times New Roman"/>
                      </a:endParaRPr>
                    </a:p>
                  </a:txBody>
                  <a:tcPr marL="59379" marR="59379" marT="0" marB="0"/>
                </a:tc>
              </a:tr>
              <a:tr h="457906">
                <a:tc vMerge="1">
                  <a:txBody>
                    <a:bodyPr/>
                    <a:lstStyle/>
                    <a:p>
                      <a:endParaRPr lang="en-AU"/>
                    </a:p>
                  </a:txBody>
                  <a:tcPr/>
                </a:tc>
                <a:tc>
                  <a:txBody>
                    <a:bodyPr/>
                    <a:lstStyle/>
                    <a:p>
                      <a:pPr>
                        <a:lnSpc>
                          <a:spcPct val="90000"/>
                        </a:lnSpc>
                        <a:spcAft>
                          <a:spcPts val="0"/>
                        </a:spcAft>
                      </a:pPr>
                      <a:r>
                        <a:rPr lang="en-AU" sz="1300">
                          <a:effectLst/>
                        </a:rPr>
                        <a:t>Actively works to prevent bullying and/or harassment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Does not participate or rejects bullying and/or harassment</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Bullying and/or harassing others</a:t>
                      </a:r>
                      <a:endParaRPr lang="en-AU" sz="1300">
                        <a:effectLst/>
                        <a:latin typeface="Calibri"/>
                        <a:ea typeface="Calibri"/>
                        <a:cs typeface="Times New Roman"/>
                      </a:endParaRPr>
                    </a:p>
                  </a:txBody>
                  <a:tcPr marL="59379" marR="59379" marT="0" marB="0"/>
                </a:tc>
              </a:tr>
              <a:tr h="674286">
                <a:tc vMerge="1">
                  <a:txBody>
                    <a:bodyPr/>
                    <a:lstStyle/>
                    <a:p>
                      <a:endParaRPr lang="en-AU"/>
                    </a:p>
                  </a:txBody>
                  <a:tcPr/>
                </a:tc>
                <a:tc>
                  <a:txBody>
                    <a:bodyPr/>
                    <a:lstStyle/>
                    <a:p>
                      <a:pPr>
                        <a:lnSpc>
                          <a:spcPct val="90000"/>
                        </a:lnSpc>
                        <a:spcAft>
                          <a:spcPts val="0"/>
                        </a:spcAft>
                      </a:pPr>
                      <a:r>
                        <a:rPr lang="en-AU" sz="1300" dirty="0">
                          <a:effectLst/>
                        </a:rPr>
                        <a:t>Actively prevents others from disrespecting/damaging property</a:t>
                      </a:r>
                      <a:endParaRPr lang="en-AU" sz="1300" dirty="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Respects the property of others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Lack of respect for the property of others</a:t>
                      </a:r>
                      <a:endParaRPr lang="en-AU" sz="1300">
                        <a:effectLst/>
                        <a:latin typeface="Calibri"/>
                        <a:ea typeface="Calibri"/>
                        <a:cs typeface="Times New Roman"/>
                      </a:endParaRPr>
                    </a:p>
                  </a:txBody>
                  <a:tcPr marL="59379" marR="59379" marT="0" marB="0"/>
                </a:tc>
              </a:tr>
              <a:tr h="505715">
                <a:tc rowSpan="3">
                  <a:txBody>
                    <a:bodyPr/>
                    <a:lstStyle/>
                    <a:p>
                      <a:pPr>
                        <a:lnSpc>
                          <a:spcPct val="90000"/>
                        </a:lnSpc>
                        <a:spcAft>
                          <a:spcPts val="0"/>
                        </a:spcAft>
                      </a:pPr>
                      <a:r>
                        <a:rPr lang="en-AU" sz="1300">
                          <a:effectLst/>
                        </a:rPr>
                        <a:t>Safety at all times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Helps others to use equipment safely when appropriate</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Uses equipment safely</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Unsafe</a:t>
                      </a:r>
                      <a:endParaRPr lang="en-AU" sz="1300">
                        <a:effectLst/>
                        <a:latin typeface="Calibri"/>
                        <a:ea typeface="Calibri"/>
                        <a:cs typeface="Times New Roman"/>
                      </a:endParaRPr>
                    </a:p>
                  </a:txBody>
                  <a:tcPr marL="59379" marR="59379" marT="0" marB="0"/>
                </a:tc>
              </a:tr>
              <a:tr h="505715">
                <a:tc vMerge="1">
                  <a:txBody>
                    <a:bodyPr/>
                    <a:lstStyle/>
                    <a:p>
                      <a:endParaRPr lang="en-AU"/>
                    </a:p>
                  </a:txBody>
                  <a:tcPr/>
                </a:tc>
                <a:tc>
                  <a:txBody>
                    <a:bodyPr/>
                    <a:lstStyle/>
                    <a:p>
                      <a:pPr>
                        <a:lnSpc>
                          <a:spcPct val="90000"/>
                        </a:lnSpc>
                        <a:spcAft>
                          <a:spcPts val="0"/>
                        </a:spcAft>
                      </a:pPr>
                      <a:r>
                        <a:rPr lang="en-AU" sz="1300">
                          <a:effectLst/>
                        </a:rPr>
                        <a:t>Actively prevents others from behaving in a way that endanger others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Behaves in a way that does not endanger others</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Dangerous</a:t>
                      </a:r>
                      <a:endParaRPr lang="en-AU" sz="1300">
                        <a:effectLst/>
                        <a:latin typeface="Calibri"/>
                        <a:ea typeface="Calibri"/>
                        <a:cs typeface="Times New Roman"/>
                      </a:endParaRPr>
                    </a:p>
                  </a:txBody>
                  <a:tcPr marL="59379" marR="59379" marT="0" marB="0"/>
                </a:tc>
              </a:tr>
              <a:tr h="505715">
                <a:tc vMerge="1">
                  <a:txBody>
                    <a:bodyPr/>
                    <a:lstStyle/>
                    <a:p>
                      <a:endParaRPr lang="en-AU"/>
                    </a:p>
                  </a:txBody>
                  <a:tcPr/>
                </a:tc>
                <a:tc>
                  <a:txBody>
                    <a:bodyPr/>
                    <a:lstStyle/>
                    <a:p>
                      <a:pPr>
                        <a:lnSpc>
                          <a:spcPct val="90000"/>
                        </a:lnSpc>
                        <a:spcAft>
                          <a:spcPts val="0"/>
                        </a:spcAft>
                      </a:pPr>
                      <a:r>
                        <a:rPr lang="en-AU" sz="1300">
                          <a:effectLst/>
                        </a:rPr>
                        <a:t>Helps others solve conflict without the use of physical verbal/aggression</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a:effectLst/>
                        </a:rPr>
                        <a:t>Solves conflict without the use of physical verbal/aggression</a:t>
                      </a:r>
                      <a:endParaRPr lang="en-AU" sz="1300">
                        <a:effectLst/>
                        <a:latin typeface="Calibri"/>
                        <a:ea typeface="Calibri"/>
                        <a:cs typeface="Times New Roman"/>
                      </a:endParaRPr>
                    </a:p>
                  </a:txBody>
                  <a:tcPr marL="59379" marR="59379" marT="0" marB="0"/>
                </a:tc>
                <a:tc>
                  <a:txBody>
                    <a:bodyPr/>
                    <a:lstStyle/>
                    <a:p>
                      <a:pPr>
                        <a:lnSpc>
                          <a:spcPct val="90000"/>
                        </a:lnSpc>
                        <a:spcAft>
                          <a:spcPts val="0"/>
                        </a:spcAft>
                      </a:pPr>
                      <a:r>
                        <a:rPr lang="en-AU" sz="1300" dirty="0">
                          <a:effectLst/>
                        </a:rPr>
                        <a:t>Aggressive, disrespectful to others</a:t>
                      </a:r>
                      <a:endParaRPr lang="en-AU" sz="1300" dirty="0">
                        <a:effectLst/>
                        <a:latin typeface="Calibri"/>
                        <a:ea typeface="Calibri"/>
                        <a:cs typeface="Times New Roman"/>
                      </a:endParaRPr>
                    </a:p>
                  </a:txBody>
                  <a:tcPr marL="59379" marR="59379" marT="0" marB="0"/>
                </a:tc>
              </a:tr>
            </a:tbl>
          </a:graphicData>
        </a:graphic>
      </p:graphicFrame>
    </p:spTree>
    <p:extLst>
      <p:ext uri="{BB962C8B-B14F-4D97-AF65-F5344CB8AC3E}">
        <p14:creationId xmlns:p14="http://schemas.microsoft.com/office/powerpoint/2010/main" val="250207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632848" cy="523220"/>
          </a:xfrm>
          <a:prstGeom prst="rect">
            <a:avLst/>
          </a:prstGeom>
          <a:noFill/>
        </p:spPr>
        <p:txBody>
          <a:bodyPr wrap="square" rtlCol="0">
            <a:spAutoFit/>
          </a:bodyPr>
          <a:lstStyle/>
          <a:p>
            <a:pPr algn="ctr"/>
            <a:r>
              <a:rPr lang="en-AU" sz="2800" dirty="0" smtClean="0"/>
              <a:t>If your behaviour is not meeting expectations …</a:t>
            </a:r>
            <a:endParaRPr lang="en-AU" sz="2800" dirty="0"/>
          </a:p>
        </p:txBody>
      </p:sp>
      <p:sp>
        <p:nvSpPr>
          <p:cNvPr id="3" name="TextBox 2"/>
          <p:cNvSpPr txBox="1"/>
          <p:nvPr/>
        </p:nvSpPr>
        <p:spPr>
          <a:xfrm>
            <a:off x="683568" y="1412776"/>
            <a:ext cx="8064896" cy="3970318"/>
          </a:xfrm>
          <a:prstGeom prst="rect">
            <a:avLst/>
          </a:prstGeom>
          <a:noFill/>
        </p:spPr>
        <p:txBody>
          <a:bodyPr wrap="square" rtlCol="0">
            <a:spAutoFit/>
          </a:bodyPr>
          <a:lstStyle/>
          <a:p>
            <a:r>
              <a:rPr lang="en-AU" dirty="0" smtClean="0"/>
              <a:t>An adult in the class (teacher, teacher’s aide, volunteers and visitors from education offices)</a:t>
            </a:r>
          </a:p>
          <a:p>
            <a:pPr marL="285750" indent="-285750">
              <a:buFont typeface="Arial" panose="020B0604020202020204" pitchFamily="34" charset="0"/>
              <a:buChar char="•"/>
            </a:pPr>
            <a:r>
              <a:rPr lang="en-AU" dirty="0" smtClean="0"/>
              <a:t>may look at you or come closer to give you a hint that you are not meeting expectations</a:t>
            </a:r>
          </a:p>
          <a:p>
            <a:pPr marL="285750" indent="-285750">
              <a:buFont typeface="Arial" panose="020B0604020202020204" pitchFamily="34" charset="0"/>
              <a:buChar char="•"/>
            </a:pPr>
            <a:r>
              <a:rPr lang="en-AU" dirty="0" smtClean="0"/>
              <a:t>may say your name or ask you what you should be doing to give you a hint that you are not meeting expectations</a:t>
            </a:r>
          </a:p>
          <a:p>
            <a:pPr marL="285750" indent="-285750">
              <a:buFont typeface="Arial" panose="020B0604020202020204" pitchFamily="34" charset="0"/>
              <a:buChar char="•"/>
            </a:pPr>
            <a:r>
              <a:rPr lang="en-AU" dirty="0" smtClean="0"/>
              <a:t>may move you or expect you to sit in a seating plan</a:t>
            </a:r>
          </a:p>
          <a:p>
            <a:pPr marL="285750" indent="-285750">
              <a:buFont typeface="Arial" panose="020B0604020202020204" pitchFamily="34" charset="0"/>
              <a:buChar char="•"/>
            </a:pPr>
            <a:r>
              <a:rPr lang="en-AU" dirty="0" smtClean="0"/>
              <a:t>may place you into a time-out of class arrangement for a defined period of time</a:t>
            </a:r>
          </a:p>
          <a:p>
            <a:pPr marL="285750" indent="-285750">
              <a:buFont typeface="Arial" panose="020B0604020202020204" pitchFamily="34" charset="0"/>
              <a:buChar char="•"/>
            </a:pPr>
            <a:r>
              <a:rPr lang="en-AU" dirty="0"/>
              <a:t>a</a:t>
            </a:r>
            <a:r>
              <a:rPr lang="en-AU" dirty="0" smtClean="0"/>
              <a:t>sk you to return at lunchtime to catch up on work missed due to not meeting expectations</a:t>
            </a:r>
          </a:p>
          <a:p>
            <a:pPr marL="285750" indent="-285750">
              <a:buFont typeface="Arial" panose="020B0604020202020204" pitchFamily="34" charset="0"/>
              <a:buChar char="•"/>
            </a:pPr>
            <a:r>
              <a:rPr lang="en-AU" dirty="0"/>
              <a:t>g</a:t>
            </a:r>
            <a:r>
              <a:rPr lang="en-AU" dirty="0" smtClean="0"/>
              <a:t>ive you a green PBL Reflection Sheet – this will result in a lunchtime meeting with the teacher and a green card; anything else you have to do comes second</a:t>
            </a:r>
          </a:p>
          <a:p>
            <a:pPr marL="742950" lvl="1" indent="-285750">
              <a:buFont typeface="Arial" panose="020B0604020202020204" pitchFamily="34" charset="0"/>
              <a:buChar char="•"/>
            </a:pPr>
            <a:r>
              <a:rPr lang="en-AU" dirty="0" smtClean="0"/>
              <a:t>PBL Reflection sheets are sent home to parents along with the green card letter</a:t>
            </a:r>
          </a:p>
        </p:txBody>
      </p:sp>
      <p:sp>
        <p:nvSpPr>
          <p:cNvPr id="4" name="Text Box 2"/>
          <p:cNvSpPr txBox="1">
            <a:spLocks noChangeArrowheads="1"/>
          </p:cNvSpPr>
          <p:nvPr/>
        </p:nvSpPr>
        <p:spPr bwMode="auto">
          <a:xfrm>
            <a:off x="767206" y="5383094"/>
            <a:ext cx="7632848" cy="954107"/>
          </a:xfrm>
          <a:prstGeom prst="rect">
            <a:avLst/>
          </a:prstGeom>
          <a:solidFill>
            <a:srgbClr val="FF0000">
              <a:alpha val="39000"/>
            </a:srgbClr>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AU" sz="2000" spc="-5" dirty="0" smtClean="0">
                <a:effectLst/>
                <a:latin typeface="Calibri"/>
                <a:ea typeface="Calibri"/>
                <a:cs typeface="Times New Roman"/>
              </a:rPr>
              <a:t>Note: </a:t>
            </a:r>
            <a:r>
              <a:rPr lang="en-AU" spc="-5" dirty="0" smtClean="0">
                <a:effectLst/>
                <a:latin typeface="Calibri"/>
                <a:ea typeface="Calibri"/>
                <a:cs typeface="Times New Roman"/>
              </a:rPr>
              <a:t>Sometimes students do not meet expectations in a serious way – this can result in immediate intervention of the Head Teacher of the subject. This may be followed by Deputy Principal intervention.</a:t>
            </a:r>
            <a:endParaRPr lang="en-AU" dirty="0">
              <a:effectLst/>
              <a:latin typeface="Calibri"/>
              <a:ea typeface="Calibri"/>
              <a:cs typeface="Times New Roman"/>
            </a:endParaRPr>
          </a:p>
        </p:txBody>
      </p:sp>
    </p:spTree>
    <p:extLst>
      <p:ext uri="{BB962C8B-B14F-4D97-AF65-F5344CB8AC3E}">
        <p14:creationId xmlns:p14="http://schemas.microsoft.com/office/powerpoint/2010/main" val="23198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52" name="Picture 313" descr="wh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8600"/>
            <a:ext cx="742950" cy="993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123728" y="416496"/>
            <a:ext cx="579613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1" u="none" strike="noStrike" cap="none" normalizeH="0" baseline="0" dirty="0" smtClean="0">
                <a:ln>
                  <a:noFill/>
                </a:ln>
                <a:solidFill>
                  <a:schemeClr val="tx1"/>
                </a:solidFill>
                <a:effectLst/>
                <a:latin typeface="Maiandra GD" pitchFamily="34" charset="0"/>
                <a:ea typeface="Calibri" pitchFamily="34" charset="0"/>
                <a:cs typeface="Times New Roman" pitchFamily="18" charset="0"/>
              </a:rPr>
              <a:t>Wauchope High School </a:t>
            </a:r>
            <a:r>
              <a:rPr kumimoji="0" lang="en-AU" altLang="en-US" sz="18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AU" altLang="en-US" sz="1800" b="0" i="1" u="none" strike="noStrike" cap="none" normalizeH="0" baseline="0" dirty="0" smtClean="0">
                <a:ln>
                  <a:noFill/>
                </a:ln>
                <a:solidFill>
                  <a:schemeClr val="tx1"/>
                </a:solidFill>
                <a:effectLst/>
                <a:latin typeface="Maiandra GD" pitchFamily="34" charset="0"/>
                <a:ea typeface="Calibri" pitchFamily="34" charset="0"/>
                <a:cs typeface="Times New Roman" pitchFamily="18" charset="0"/>
              </a:rPr>
              <a:t> PBL Reflection</a:t>
            </a:r>
            <a:endParaRPr kumimoji="0" lang="en-AU"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 have been issued with this plan because your behaviour has not met WHS expectations.</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9803991"/>
              </p:ext>
            </p:extLst>
          </p:nvPr>
        </p:nvGraphicFramePr>
        <p:xfrm>
          <a:off x="4067944" y="1620281"/>
          <a:ext cx="4968552" cy="4222848"/>
        </p:xfrm>
        <a:graphic>
          <a:graphicData uri="http://schemas.openxmlformats.org/drawingml/2006/table">
            <a:tbl>
              <a:tblPr firstRow="1" firstCol="1" bandRow="1">
                <a:tableStyleId>{5C22544A-7EE6-4342-B048-85BDC9FD1C3A}</a:tableStyleId>
              </a:tblPr>
              <a:tblGrid>
                <a:gridCol w="1741272"/>
                <a:gridCol w="3227280"/>
              </a:tblGrid>
              <a:tr h="262172">
                <a:tc gridSpan="2">
                  <a:txBody>
                    <a:bodyPr/>
                    <a:lstStyle/>
                    <a:p>
                      <a:pPr algn="r">
                        <a:spcAft>
                          <a:spcPts val="0"/>
                        </a:spcAft>
                      </a:pPr>
                      <a:r>
                        <a:rPr lang="en-AU" sz="1400">
                          <a:effectLst/>
                        </a:rPr>
                        <a:t>What I should be doing (WHS minimum expectations)</a:t>
                      </a:r>
                      <a:endParaRPr lang="en-AU" sz="1100">
                        <a:effectLst/>
                        <a:latin typeface="Calibri"/>
                        <a:ea typeface="Calibri"/>
                        <a:cs typeface="Times New Roman"/>
                      </a:endParaRPr>
                    </a:p>
                  </a:txBody>
                  <a:tcPr marL="68580" marR="68580" marT="0" marB="0"/>
                </a:tc>
                <a:tc hMerge="1">
                  <a:txBody>
                    <a:bodyPr/>
                    <a:lstStyle/>
                    <a:p>
                      <a:endParaRPr lang="en-AU"/>
                    </a:p>
                  </a:txBody>
                  <a:tcPr/>
                </a:tc>
              </a:tr>
              <a:tr h="185393">
                <a:tc rowSpan="4">
                  <a:txBody>
                    <a:bodyPr/>
                    <a:lstStyle/>
                    <a:p>
                      <a:pPr algn="r">
                        <a:lnSpc>
                          <a:spcPct val="90000"/>
                        </a:lnSpc>
                        <a:spcAft>
                          <a:spcPts val="0"/>
                        </a:spcAft>
                      </a:pPr>
                      <a:r>
                        <a:rPr lang="en-AU" sz="1100">
                          <a:effectLst/>
                        </a:rPr>
                        <a:t>Best Effort</a:t>
                      </a:r>
                      <a:endParaRPr lang="en-AU" sz="1100">
                        <a:effectLst/>
                        <a:latin typeface="Calibri"/>
                        <a:ea typeface="Calibri"/>
                        <a:cs typeface="Times New Roman"/>
                      </a:endParaRPr>
                    </a:p>
                  </a:txBody>
                  <a:tcPr marL="68580" marR="68580" marT="0" marB="0"/>
                </a:tc>
                <a:tc>
                  <a:txBody>
                    <a:bodyPr/>
                    <a:lstStyle/>
                    <a:p>
                      <a:pPr algn="r">
                        <a:lnSpc>
                          <a:spcPct val="90000"/>
                        </a:lnSpc>
                        <a:spcAft>
                          <a:spcPts val="0"/>
                        </a:spcAft>
                      </a:pPr>
                      <a:r>
                        <a:rPr lang="en-AU" sz="1100">
                          <a:effectLst/>
                        </a:rPr>
                        <a:t>Prompt to class and ready to start</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Correct equipment including correct uniform</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Met work expectations 100%</a:t>
                      </a:r>
                    </a:p>
                    <a:p>
                      <a:pPr algn="r">
                        <a:lnSpc>
                          <a:spcPct val="90000"/>
                        </a:lnSpc>
                        <a:spcAft>
                          <a:spcPts val="0"/>
                        </a:spcAft>
                      </a:pPr>
                      <a:r>
                        <a:rPr lang="en-AU" sz="1100">
                          <a:effectLst/>
                        </a:rPr>
                        <a:t>Class work      Homework   Assignment</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Consistent application throughout the period</a:t>
                      </a:r>
                      <a:endParaRPr lang="en-AU" sz="1100">
                        <a:effectLst/>
                        <a:latin typeface="Calibri"/>
                        <a:ea typeface="Calibri"/>
                        <a:cs typeface="Times New Roman"/>
                      </a:endParaRPr>
                    </a:p>
                  </a:txBody>
                  <a:tcPr marL="68580" marR="68580" marT="0" marB="0"/>
                </a:tc>
              </a:tr>
              <a:tr h="185393">
                <a:tc rowSpan="5">
                  <a:txBody>
                    <a:bodyPr/>
                    <a:lstStyle/>
                    <a:p>
                      <a:pPr algn="r">
                        <a:lnSpc>
                          <a:spcPct val="90000"/>
                        </a:lnSpc>
                        <a:spcAft>
                          <a:spcPts val="0"/>
                        </a:spcAft>
                      </a:pPr>
                      <a:r>
                        <a:rPr lang="en-AU" sz="1100">
                          <a:effectLst/>
                        </a:rPr>
                        <a:t>Care and Respect</a:t>
                      </a:r>
                      <a:endParaRPr lang="en-AU" sz="1100">
                        <a:effectLst/>
                        <a:latin typeface="Calibri"/>
                        <a:ea typeface="Calibri"/>
                        <a:cs typeface="Times New Roman"/>
                      </a:endParaRPr>
                    </a:p>
                  </a:txBody>
                  <a:tcPr marL="68580" marR="68580" marT="0" marB="0"/>
                </a:tc>
                <a:tc>
                  <a:txBody>
                    <a:bodyPr/>
                    <a:lstStyle/>
                    <a:p>
                      <a:pPr algn="r">
                        <a:lnSpc>
                          <a:spcPct val="90000"/>
                        </a:lnSpc>
                        <a:spcAft>
                          <a:spcPts val="0"/>
                        </a:spcAft>
                      </a:pPr>
                      <a:r>
                        <a:rPr lang="en-AU" sz="1100">
                          <a:effectLst/>
                        </a:rPr>
                        <a:t>Speaking respectfully at all times</a:t>
                      </a:r>
                      <a:endParaRPr lang="en-AU" sz="1100">
                        <a:effectLst/>
                        <a:latin typeface="Calibri"/>
                        <a:ea typeface="Calibri"/>
                        <a:cs typeface="Times New Roman"/>
                      </a:endParaRPr>
                    </a:p>
                  </a:txBody>
                  <a:tcPr marL="68580" marR="68580" marT="0" marB="0"/>
                </a:tc>
              </a:tr>
              <a:tr h="185393">
                <a:tc vMerge="1">
                  <a:txBody>
                    <a:bodyPr/>
                    <a:lstStyle/>
                    <a:p>
                      <a:endParaRPr lang="en-AU"/>
                    </a:p>
                  </a:txBody>
                  <a:tcPr/>
                </a:tc>
                <a:tc>
                  <a:txBody>
                    <a:bodyPr/>
                    <a:lstStyle/>
                    <a:p>
                      <a:pPr algn="r">
                        <a:lnSpc>
                          <a:spcPct val="90000"/>
                        </a:lnSpc>
                        <a:spcAft>
                          <a:spcPts val="0"/>
                        </a:spcAft>
                      </a:pPr>
                      <a:r>
                        <a:rPr lang="en-AU" sz="1100">
                          <a:effectLst/>
                        </a:rPr>
                        <a:t>Follows reasonable instructions</a:t>
                      </a:r>
                      <a:endParaRPr lang="en-AU" sz="1100">
                        <a:effectLst/>
                        <a:latin typeface="Calibri"/>
                        <a:ea typeface="Calibri"/>
                        <a:cs typeface="Times New Roman"/>
                      </a:endParaRPr>
                    </a:p>
                  </a:txBody>
                  <a:tcPr marL="68580" marR="68580" marT="0" marB="0"/>
                </a:tc>
              </a:tr>
              <a:tr h="185393">
                <a:tc vMerge="1">
                  <a:txBody>
                    <a:bodyPr/>
                    <a:lstStyle/>
                    <a:p>
                      <a:endParaRPr lang="en-AU"/>
                    </a:p>
                  </a:txBody>
                  <a:tcPr/>
                </a:tc>
                <a:tc>
                  <a:txBody>
                    <a:bodyPr/>
                    <a:lstStyle/>
                    <a:p>
                      <a:pPr algn="r">
                        <a:lnSpc>
                          <a:spcPct val="90000"/>
                        </a:lnSpc>
                        <a:spcAft>
                          <a:spcPts val="0"/>
                        </a:spcAft>
                      </a:pPr>
                      <a:r>
                        <a:rPr lang="en-AU" sz="1100">
                          <a:effectLst/>
                        </a:rPr>
                        <a:t>Allows others to learn at all times</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Does not participate or rejects bullying and/or harassment</a:t>
                      </a:r>
                      <a:endParaRPr lang="en-AU" sz="1100">
                        <a:effectLst/>
                        <a:latin typeface="Calibri"/>
                        <a:ea typeface="Calibri"/>
                        <a:cs typeface="Times New Roman"/>
                      </a:endParaRPr>
                    </a:p>
                  </a:txBody>
                  <a:tcPr marL="68580" marR="68580" marT="0" marB="0"/>
                </a:tc>
              </a:tr>
              <a:tr h="185393">
                <a:tc vMerge="1">
                  <a:txBody>
                    <a:bodyPr/>
                    <a:lstStyle/>
                    <a:p>
                      <a:endParaRPr lang="en-AU"/>
                    </a:p>
                  </a:txBody>
                  <a:tcPr/>
                </a:tc>
                <a:tc>
                  <a:txBody>
                    <a:bodyPr/>
                    <a:lstStyle/>
                    <a:p>
                      <a:pPr algn="r">
                        <a:lnSpc>
                          <a:spcPct val="90000"/>
                        </a:lnSpc>
                        <a:spcAft>
                          <a:spcPts val="0"/>
                        </a:spcAft>
                      </a:pPr>
                      <a:r>
                        <a:rPr lang="en-AU" sz="1100">
                          <a:effectLst/>
                        </a:rPr>
                        <a:t>Respects the property of others</a:t>
                      </a:r>
                      <a:endParaRPr lang="en-AU" sz="1100">
                        <a:effectLst/>
                        <a:latin typeface="Calibri"/>
                        <a:ea typeface="Calibri"/>
                        <a:cs typeface="Times New Roman"/>
                      </a:endParaRPr>
                    </a:p>
                  </a:txBody>
                  <a:tcPr marL="68580" marR="68580" marT="0" marB="0"/>
                </a:tc>
              </a:tr>
              <a:tr h="185393">
                <a:tc rowSpan="3">
                  <a:txBody>
                    <a:bodyPr/>
                    <a:lstStyle/>
                    <a:p>
                      <a:pPr algn="r">
                        <a:lnSpc>
                          <a:spcPct val="90000"/>
                        </a:lnSpc>
                        <a:spcAft>
                          <a:spcPts val="0"/>
                        </a:spcAft>
                      </a:pPr>
                      <a:r>
                        <a:rPr lang="en-AU" sz="1100">
                          <a:effectLst/>
                        </a:rPr>
                        <a:t>Safety at all times</a:t>
                      </a:r>
                      <a:endParaRPr lang="en-AU" sz="1100">
                        <a:effectLst/>
                        <a:latin typeface="Calibri"/>
                        <a:ea typeface="Calibri"/>
                        <a:cs typeface="Times New Roman"/>
                      </a:endParaRPr>
                    </a:p>
                  </a:txBody>
                  <a:tcPr marL="68580" marR="68580" marT="0" marB="0"/>
                </a:tc>
                <a:tc>
                  <a:txBody>
                    <a:bodyPr/>
                    <a:lstStyle/>
                    <a:p>
                      <a:pPr algn="r">
                        <a:lnSpc>
                          <a:spcPct val="90000"/>
                        </a:lnSpc>
                        <a:spcAft>
                          <a:spcPts val="0"/>
                        </a:spcAft>
                      </a:pPr>
                      <a:r>
                        <a:rPr lang="en-AU" sz="1100">
                          <a:effectLst/>
                        </a:rPr>
                        <a:t>Uses equipment safely</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Behaves in a way that does not endanger others</a:t>
                      </a:r>
                      <a:endParaRPr lang="en-AU" sz="1100">
                        <a:effectLst/>
                        <a:latin typeface="Calibri"/>
                        <a:ea typeface="Calibri"/>
                        <a:cs typeface="Times New Roman"/>
                      </a:endParaRPr>
                    </a:p>
                  </a:txBody>
                  <a:tcPr marL="68580" marR="68580" marT="0" marB="0"/>
                </a:tc>
              </a:tr>
              <a:tr h="370787">
                <a:tc vMerge="1">
                  <a:txBody>
                    <a:bodyPr/>
                    <a:lstStyle/>
                    <a:p>
                      <a:endParaRPr lang="en-AU"/>
                    </a:p>
                  </a:txBody>
                  <a:tcPr/>
                </a:tc>
                <a:tc>
                  <a:txBody>
                    <a:bodyPr/>
                    <a:lstStyle/>
                    <a:p>
                      <a:pPr algn="r">
                        <a:lnSpc>
                          <a:spcPct val="90000"/>
                        </a:lnSpc>
                        <a:spcAft>
                          <a:spcPts val="0"/>
                        </a:spcAft>
                      </a:pPr>
                      <a:r>
                        <a:rPr lang="en-AU" sz="1100">
                          <a:effectLst/>
                        </a:rPr>
                        <a:t>Solves conflict without the use of physical verbal/aggression</a:t>
                      </a:r>
                      <a:endParaRPr lang="en-AU" sz="1100">
                        <a:effectLst/>
                        <a:latin typeface="Calibri"/>
                        <a:ea typeface="Calibri"/>
                        <a:cs typeface="Times New Roman"/>
                      </a:endParaRPr>
                    </a:p>
                  </a:txBody>
                  <a:tcPr marL="68580" marR="68580" marT="0" marB="0"/>
                </a:tc>
              </a:tr>
              <a:tr h="185393">
                <a:tc>
                  <a:txBody>
                    <a:bodyPr/>
                    <a:lstStyle/>
                    <a:p>
                      <a:pPr algn="r">
                        <a:lnSpc>
                          <a:spcPct val="90000"/>
                        </a:lnSpc>
                        <a:spcAft>
                          <a:spcPts val="0"/>
                        </a:spcAft>
                      </a:pPr>
                      <a:r>
                        <a:rPr lang="en-AU" sz="1100">
                          <a:effectLst/>
                        </a:rPr>
                        <a:t> </a:t>
                      </a:r>
                      <a:endParaRPr lang="en-AU" sz="1100">
                        <a:effectLst/>
                        <a:latin typeface="Calibri"/>
                        <a:ea typeface="Calibri"/>
                        <a:cs typeface="Times New Roman"/>
                      </a:endParaRPr>
                    </a:p>
                  </a:txBody>
                  <a:tcPr marL="68580" marR="68580" marT="0" marB="0"/>
                </a:tc>
                <a:tc>
                  <a:txBody>
                    <a:bodyPr/>
                    <a:lstStyle/>
                    <a:p>
                      <a:pPr algn="r">
                        <a:lnSpc>
                          <a:spcPct val="90000"/>
                        </a:lnSpc>
                        <a:spcAft>
                          <a:spcPts val="0"/>
                        </a:spcAft>
                      </a:pPr>
                      <a:r>
                        <a:rPr lang="en-AU" sz="1100">
                          <a:effectLst/>
                        </a:rPr>
                        <a:t> </a:t>
                      </a:r>
                      <a:endParaRPr lang="en-AU" sz="1100">
                        <a:effectLst/>
                        <a:latin typeface="Calibri"/>
                        <a:ea typeface="Calibri"/>
                        <a:cs typeface="Times New Roman"/>
                      </a:endParaRPr>
                    </a:p>
                  </a:txBody>
                  <a:tcPr marL="68580" marR="68580" marT="0" marB="0"/>
                </a:tc>
              </a:tr>
              <a:tr h="438203">
                <a:tc gridSpan="2">
                  <a:txBody>
                    <a:bodyPr/>
                    <a:lstStyle/>
                    <a:p>
                      <a:pPr algn="r">
                        <a:lnSpc>
                          <a:spcPct val="90000"/>
                        </a:lnSpc>
                        <a:spcAft>
                          <a:spcPts val="0"/>
                        </a:spcAft>
                      </a:pPr>
                      <a:r>
                        <a:rPr lang="en-AU" sz="1300" dirty="0">
                          <a:effectLst/>
                        </a:rPr>
                        <a:t>Please take the time to complete this plan carefully – failure to do so may result in a Yellow Card.</a:t>
                      </a:r>
                      <a:endParaRPr lang="en-AU" sz="1100" dirty="0">
                        <a:effectLst/>
                        <a:latin typeface="Calibri"/>
                        <a:ea typeface="Calibri"/>
                        <a:cs typeface="Times New Roman"/>
                      </a:endParaRPr>
                    </a:p>
                  </a:txBody>
                  <a:tcPr marL="68580" marR="68580" marT="0" marB="0"/>
                </a:tc>
                <a:tc hMerge="1">
                  <a:txBody>
                    <a:bodyPr/>
                    <a:lstStyle/>
                    <a:p>
                      <a:endParaRPr lang="en-AU"/>
                    </a:p>
                  </a:txBody>
                  <a:tcPr/>
                </a:tc>
              </a:tr>
            </a:tbl>
          </a:graphicData>
        </a:graphic>
      </p:graphicFrame>
      <p:sp>
        <p:nvSpPr>
          <p:cNvPr id="8" name="TextBox 7"/>
          <p:cNvSpPr txBox="1"/>
          <p:nvPr/>
        </p:nvSpPr>
        <p:spPr>
          <a:xfrm>
            <a:off x="827584" y="1628800"/>
            <a:ext cx="3240360" cy="3970318"/>
          </a:xfrm>
          <a:prstGeom prst="rect">
            <a:avLst/>
          </a:prstGeom>
          <a:noFill/>
        </p:spPr>
        <p:txBody>
          <a:bodyPr wrap="square" rtlCol="0">
            <a:spAutoFit/>
          </a:bodyPr>
          <a:lstStyle/>
          <a:p>
            <a:r>
              <a:rPr lang="en-AU" dirty="0"/>
              <a:t>NAME: </a:t>
            </a:r>
            <a:r>
              <a:rPr lang="en-AU" dirty="0" smtClean="0"/>
              <a:t>____________________</a:t>
            </a:r>
            <a:endParaRPr lang="en-AU" dirty="0"/>
          </a:p>
          <a:p>
            <a:r>
              <a:rPr lang="en-AU" dirty="0"/>
              <a:t>YEAR: </a:t>
            </a:r>
            <a:r>
              <a:rPr lang="en-AU" dirty="0" smtClean="0"/>
              <a:t>_______ </a:t>
            </a:r>
            <a:r>
              <a:rPr lang="en-AU" dirty="0"/>
              <a:t>DATE: </a:t>
            </a:r>
            <a:r>
              <a:rPr lang="en-AU" dirty="0" smtClean="0"/>
              <a:t>________</a:t>
            </a:r>
            <a:endParaRPr lang="en-AU" dirty="0"/>
          </a:p>
          <a:p>
            <a:r>
              <a:rPr lang="en-AU" dirty="0"/>
              <a:t>SUBJECT: </a:t>
            </a:r>
            <a:r>
              <a:rPr lang="en-AU" dirty="0" smtClean="0"/>
              <a:t>__________________</a:t>
            </a:r>
            <a:endParaRPr lang="en-AU" dirty="0"/>
          </a:p>
          <a:p>
            <a:r>
              <a:rPr lang="en-AU" dirty="0"/>
              <a:t>TEACHER: </a:t>
            </a:r>
            <a:r>
              <a:rPr lang="en-AU" dirty="0" smtClean="0"/>
              <a:t>__________________</a:t>
            </a:r>
            <a:endParaRPr lang="en-AU" dirty="0"/>
          </a:p>
          <a:p>
            <a:endParaRPr lang="en-AU" dirty="0" smtClean="0"/>
          </a:p>
          <a:p>
            <a:r>
              <a:rPr lang="en-AU" dirty="0" smtClean="0"/>
              <a:t>I </a:t>
            </a:r>
            <a:r>
              <a:rPr lang="en-AU" dirty="0"/>
              <a:t>have been placed on this green card because I was not displaying:</a:t>
            </a:r>
          </a:p>
          <a:p>
            <a:pPr lvl="0"/>
            <a:endParaRPr lang="en-AU" dirty="0" smtClean="0"/>
          </a:p>
          <a:p>
            <a:pPr lvl="0"/>
            <a:r>
              <a:rPr lang="en-AU" dirty="0" smtClean="0">
                <a:sym typeface="Wingdings"/>
              </a:rPr>
              <a:t> </a:t>
            </a:r>
            <a:r>
              <a:rPr lang="en-AU" dirty="0" smtClean="0"/>
              <a:t>Best </a:t>
            </a:r>
            <a:r>
              <a:rPr lang="en-AU" dirty="0"/>
              <a:t>Effort</a:t>
            </a:r>
          </a:p>
          <a:p>
            <a:pPr lvl="0"/>
            <a:endParaRPr lang="en-AU" dirty="0" smtClean="0"/>
          </a:p>
          <a:p>
            <a:pPr lvl="0"/>
            <a:r>
              <a:rPr lang="en-AU" dirty="0" smtClean="0">
                <a:sym typeface="Wingdings"/>
              </a:rPr>
              <a:t> </a:t>
            </a:r>
            <a:r>
              <a:rPr lang="en-AU" dirty="0" smtClean="0"/>
              <a:t>Care </a:t>
            </a:r>
            <a:r>
              <a:rPr lang="en-AU" dirty="0"/>
              <a:t>and Respect</a:t>
            </a:r>
          </a:p>
          <a:p>
            <a:endParaRPr lang="en-AU" dirty="0" smtClean="0"/>
          </a:p>
          <a:p>
            <a:r>
              <a:rPr lang="en-AU" dirty="0" smtClean="0">
                <a:sym typeface="Wingdings"/>
              </a:rPr>
              <a:t> </a:t>
            </a:r>
            <a:r>
              <a:rPr lang="en-AU" dirty="0" smtClean="0"/>
              <a:t>Safety </a:t>
            </a:r>
            <a:r>
              <a:rPr lang="en-AU" dirty="0"/>
              <a:t>at all times</a:t>
            </a:r>
          </a:p>
        </p:txBody>
      </p:sp>
    </p:spTree>
    <p:extLst>
      <p:ext uri="{BB962C8B-B14F-4D97-AF65-F5344CB8AC3E}">
        <p14:creationId xmlns:p14="http://schemas.microsoft.com/office/powerpoint/2010/main" val="2184124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1560" y="620688"/>
            <a:ext cx="6768752" cy="1754326"/>
          </a:xfrm>
          <a:prstGeom prst="rect">
            <a:avLst/>
          </a:prstGeom>
          <a:noFill/>
        </p:spPr>
        <p:txBody>
          <a:bodyPr wrap="square" rtlCol="0">
            <a:spAutoFit/>
          </a:bodyPr>
          <a:lstStyle/>
          <a:p>
            <a:r>
              <a:rPr lang="en-AU" b="1" dirty="0"/>
              <a:t>What were you doing? Was I warned?</a:t>
            </a:r>
            <a:endParaRPr lang="en-AU" dirty="0"/>
          </a:p>
          <a:p>
            <a:r>
              <a:rPr lang="en-AU"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dirty="0"/>
          </a:p>
        </p:txBody>
      </p:sp>
      <p:sp>
        <p:nvSpPr>
          <p:cNvPr id="10" name="TextBox 9"/>
          <p:cNvSpPr txBox="1"/>
          <p:nvPr/>
        </p:nvSpPr>
        <p:spPr>
          <a:xfrm>
            <a:off x="611560" y="2492896"/>
            <a:ext cx="6912768" cy="2031325"/>
          </a:xfrm>
          <a:prstGeom prst="rect">
            <a:avLst/>
          </a:prstGeom>
          <a:noFill/>
        </p:spPr>
        <p:txBody>
          <a:bodyPr wrap="square" rtlCol="0">
            <a:spAutoFit/>
          </a:bodyPr>
          <a:lstStyle/>
          <a:p>
            <a:r>
              <a:rPr lang="en-AU" b="1" dirty="0"/>
              <a:t>Why were you doing it? How do we fix it?</a:t>
            </a:r>
            <a:endParaRPr lang="en-AU" dirty="0"/>
          </a:p>
          <a:p>
            <a:r>
              <a:rPr lang="en-AU"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dirty="0"/>
          </a:p>
        </p:txBody>
      </p:sp>
      <p:sp>
        <p:nvSpPr>
          <p:cNvPr id="11" name="TextBox 10"/>
          <p:cNvSpPr txBox="1"/>
          <p:nvPr/>
        </p:nvSpPr>
        <p:spPr>
          <a:xfrm>
            <a:off x="755576" y="4653136"/>
            <a:ext cx="3816424" cy="369332"/>
          </a:xfrm>
          <a:prstGeom prst="rect">
            <a:avLst/>
          </a:prstGeom>
          <a:noFill/>
        </p:spPr>
        <p:txBody>
          <a:bodyPr wrap="square" rtlCol="0">
            <a:spAutoFit/>
          </a:bodyPr>
          <a:lstStyle/>
          <a:p>
            <a:r>
              <a:rPr lang="en-AU" b="1" dirty="0"/>
              <a:t>Student Wellbeing System</a:t>
            </a:r>
            <a:endParaRPr lang="en-AU" dirty="0"/>
          </a:p>
        </p:txBody>
      </p:sp>
      <p:sp>
        <p:nvSpPr>
          <p:cNvPr id="12" name="Text Box 2"/>
          <p:cNvSpPr txBox="1">
            <a:spLocks noChangeArrowheads="1"/>
          </p:cNvSpPr>
          <p:nvPr/>
        </p:nvSpPr>
        <p:spPr bwMode="auto">
          <a:xfrm>
            <a:off x="771465" y="5049002"/>
            <a:ext cx="1990725" cy="619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AU" sz="1100" b="1">
                <a:effectLst/>
                <a:latin typeface="Calibri"/>
                <a:ea typeface="Calibri"/>
                <a:cs typeface="Times New Roman"/>
              </a:rPr>
              <a:t>Step 1 - Green Card</a:t>
            </a:r>
            <a:endParaRPr lang="en-AU" sz="1100">
              <a:effectLst/>
              <a:latin typeface="Calibri"/>
              <a:ea typeface="Calibri"/>
              <a:cs typeface="Times New Roman"/>
            </a:endParaRPr>
          </a:p>
          <a:p>
            <a:pPr>
              <a:spcAft>
                <a:spcPts val="0"/>
              </a:spcAft>
            </a:pPr>
            <a:r>
              <a:rPr lang="en-AU" sz="1100">
                <a:effectLst/>
                <a:latin typeface="Calibri"/>
                <a:ea typeface="Calibri"/>
                <a:cs typeface="Times New Roman"/>
              </a:rPr>
              <a:t>Classroom Teacher – 5 lessons</a:t>
            </a:r>
          </a:p>
          <a:p>
            <a:pPr>
              <a:spcAft>
                <a:spcPts val="0"/>
              </a:spcAft>
            </a:pPr>
            <a:r>
              <a:rPr lang="en-AU" sz="1100">
                <a:effectLst/>
                <a:latin typeface="Calibri"/>
                <a:ea typeface="Calibri"/>
                <a:cs typeface="Times New Roman"/>
              </a:rPr>
              <a:t>Repeat by negotiation</a:t>
            </a:r>
          </a:p>
          <a:p>
            <a:pPr>
              <a:spcAft>
                <a:spcPts val="0"/>
              </a:spcAft>
            </a:pPr>
            <a:r>
              <a:rPr lang="en-AU" sz="1100">
                <a:effectLst/>
                <a:latin typeface="Calibri"/>
                <a:ea typeface="Calibri"/>
                <a:cs typeface="Times New Roman"/>
              </a:rPr>
              <a:t> </a:t>
            </a:r>
          </a:p>
        </p:txBody>
      </p:sp>
      <p:sp>
        <p:nvSpPr>
          <p:cNvPr id="13" name="Text Box 2"/>
          <p:cNvSpPr txBox="1">
            <a:spLocks noChangeArrowheads="1"/>
          </p:cNvSpPr>
          <p:nvPr/>
        </p:nvSpPr>
        <p:spPr bwMode="auto">
          <a:xfrm>
            <a:off x="3077344" y="5049002"/>
            <a:ext cx="1981200" cy="619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AU" sz="1100" b="1">
                <a:effectLst/>
                <a:latin typeface="Calibri"/>
                <a:ea typeface="Calibri"/>
                <a:cs typeface="Times New Roman"/>
              </a:rPr>
              <a:t>Step 2 - Yellow Card</a:t>
            </a:r>
            <a:endParaRPr lang="en-AU" sz="1100">
              <a:effectLst/>
              <a:latin typeface="Calibri"/>
              <a:ea typeface="Calibri"/>
              <a:cs typeface="Times New Roman"/>
            </a:endParaRPr>
          </a:p>
          <a:p>
            <a:pPr>
              <a:spcAft>
                <a:spcPts val="0"/>
              </a:spcAft>
            </a:pPr>
            <a:r>
              <a:rPr lang="en-AU" sz="1100">
                <a:effectLst/>
                <a:latin typeface="Calibri"/>
                <a:ea typeface="Calibri"/>
                <a:cs typeface="Times New Roman"/>
              </a:rPr>
              <a:t>Head Teacher – 6 days</a:t>
            </a:r>
          </a:p>
          <a:p>
            <a:pPr>
              <a:spcAft>
                <a:spcPts val="0"/>
              </a:spcAft>
            </a:pPr>
            <a:r>
              <a:rPr lang="en-AU" sz="1100">
                <a:effectLst/>
                <a:latin typeface="Calibri"/>
                <a:ea typeface="Calibri"/>
                <a:cs typeface="Times New Roman"/>
              </a:rPr>
              <a:t>Repeat by negotiation</a:t>
            </a:r>
          </a:p>
        </p:txBody>
      </p:sp>
      <p:sp>
        <p:nvSpPr>
          <p:cNvPr id="14" name="Text Box 2"/>
          <p:cNvSpPr txBox="1">
            <a:spLocks noChangeArrowheads="1"/>
          </p:cNvSpPr>
          <p:nvPr/>
        </p:nvSpPr>
        <p:spPr bwMode="auto">
          <a:xfrm>
            <a:off x="5220072" y="5059888"/>
            <a:ext cx="1990725" cy="619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AU" sz="1100" b="1">
                <a:effectLst/>
                <a:latin typeface="Calibri"/>
                <a:ea typeface="Calibri"/>
                <a:cs typeface="Times New Roman"/>
              </a:rPr>
              <a:t>Step 3 – Red Card</a:t>
            </a:r>
            <a:endParaRPr lang="en-AU" sz="1100">
              <a:effectLst/>
              <a:latin typeface="Calibri"/>
              <a:ea typeface="Calibri"/>
              <a:cs typeface="Times New Roman"/>
            </a:endParaRPr>
          </a:p>
          <a:p>
            <a:pPr>
              <a:spcAft>
                <a:spcPts val="0"/>
              </a:spcAft>
            </a:pPr>
            <a:r>
              <a:rPr lang="en-AU" sz="1100">
                <a:effectLst/>
                <a:latin typeface="Calibri"/>
                <a:ea typeface="Calibri"/>
                <a:cs typeface="Times New Roman"/>
              </a:rPr>
              <a:t>Deputy Principal – 6 days</a:t>
            </a:r>
          </a:p>
          <a:p>
            <a:pPr>
              <a:spcAft>
                <a:spcPts val="0"/>
              </a:spcAft>
            </a:pPr>
            <a:r>
              <a:rPr lang="en-AU" sz="1100">
                <a:effectLst/>
                <a:latin typeface="Calibri"/>
                <a:ea typeface="Calibri"/>
                <a:cs typeface="Times New Roman"/>
              </a:rPr>
              <a:t>Repeat by negotiation</a:t>
            </a:r>
          </a:p>
          <a:p>
            <a:pPr>
              <a:spcAft>
                <a:spcPts val="0"/>
              </a:spcAft>
            </a:pPr>
            <a:r>
              <a:rPr lang="en-AU" sz="1100">
                <a:effectLst/>
                <a:latin typeface="Calibri"/>
                <a:ea typeface="Calibri"/>
                <a:cs typeface="Times New Roman"/>
              </a:rPr>
              <a:t> </a:t>
            </a:r>
          </a:p>
        </p:txBody>
      </p:sp>
      <p:sp>
        <p:nvSpPr>
          <p:cNvPr id="15" name="Text Box 2"/>
          <p:cNvSpPr txBox="1">
            <a:spLocks noChangeArrowheads="1"/>
          </p:cNvSpPr>
          <p:nvPr/>
        </p:nvSpPr>
        <p:spPr bwMode="auto">
          <a:xfrm>
            <a:off x="3077344" y="5877272"/>
            <a:ext cx="1990725" cy="447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AU" sz="1100" b="1">
                <a:effectLst/>
                <a:latin typeface="Calibri"/>
                <a:ea typeface="Calibri"/>
                <a:cs typeface="Times New Roman"/>
              </a:rPr>
              <a:t>Step 4 - Suspension</a:t>
            </a:r>
            <a:endParaRPr lang="en-AU" sz="1100">
              <a:effectLst/>
              <a:latin typeface="Calibri"/>
              <a:ea typeface="Calibri"/>
              <a:cs typeface="Times New Roman"/>
            </a:endParaRPr>
          </a:p>
          <a:p>
            <a:pPr>
              <a:spcAft>
                <a:spcPts val="0"/>
              </a:spcAft>
            </a:pPr>
            <a:r>
              <a:rPr lang="en-AU" sz="1100">
                <a:effectLst/>
                <a:latin typeface="Calibri"/>
                <a:ea typeface="Calibri"/>
                <a:cs typeface="Times New Roman"/>
              </a:rPr>
              <a:t>Deputy and Principal</a:t>
            </a:r>
          </a:p>
        </p:txBody>
      </p:sp>
    </p:spTree>
    <p:extLst>
      <p:ext uri="{BB962C8B-B14F-4D97-AF65-F5344CB8AC3E}">
        <p14:creationId xmlns:p14="http://schemas.microsoft.com/office/powerpoint/2010/main" val="217143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2120</Words>
  <Application>Microsoft Office PowerPoint</Application>
  <PresentationFormat>On-screen Show (4:3)</PresentationFormat>
  <Paragraphs>235</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Gough, Nicole</dc:creator>
  <cp:lastModifiedBy>Gough, Nicole</cp:lastModifiedBy>
  <cp:revision>23</cp:revision>
  <dcterms:created xsi:type="dcterms:W3CDTF">2016-01-24T23:43:33Z</dcterms:created>
  <dcterms:modified xsi:type="dcterms:W3CDTF">2016-01-27T02:50:58Z</dcterms:modified>
</cp:coreProperties>
</file>